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</p:sldMasterIdLst>
  <p:notesMasterIdLst>
    <p:notesMasterId r:id="rId41"/>
  </p:notesMasterIdLst>
  <p:sldIdLst>
    <p:sldId id="401" r:id="rId5"/>
    <p:sldId id="402" r:id="rId6"/>
    <p:sldId id="450" r:id="rId7"/>
    <p:sldId id="451" r:id="rId8"/>
    <p:sldId id="452" r:id="rId9"/>
    <p:sldId id="418" r:id="rId10"/>
    <p:sldId id="454" r:id="rId11"/>
    <p:sldId id="453" r:id="rId12"/>
    <p:sldId id="420" r:id="rId13"/>
    <p:sldId id="422" r:id="rId14"/>
    <p:sldId id="421" r:id="rId15"/>
    <p:sldId id="423" r:id="rId16"/>
    <p:sldId id="424" r:id="rId17"/>
    <p:sldId id="425" r:id="rId18"/>
    <p:sldId id="426" r:id="rId19"/>
    <p:sldId id="455" r:id="rId20"/>
    <p:sldId id="430" r:id="rId21"/>
    <p:sldId id="456" r:id="rId22"/>
    <p:sldId id="458" r:id="rId23"/>
    <p:sldId id="431" r:id="rId24"/>
    <p:sldId id="433" r:id="rId25"/>
    <p:sldId id="432" r:id="rId26"/>
    <p:sldId id="434" r:id="rId27"/>
    <p:sldId id="435" r:id="rId28"/>
    <p:sldId id="436" r:id="rId29"/>
    <p:sldId id="437" r:id="rId30"/>
    <p:sldId id="438" r:id="rId31"/>
    <p:sldId id="441" r:id="rId32"/>
    <p:sldId id="442" r:id="rId33"/>
    <p:sldId id="443" r:id="rId34"/>
    <p:sldId id="444" r:id="rId35"/>
    <p:sldId id="445" r:id="rId36"/>
    <p:sldId id="446" r:id="rId37"/>
    <p:sldId id="448" r:id="rId38"/>
    <p:sldId id="447" r:id="rId39"/>
    <p:sldId id="439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6"/>
    <p:restoredTop sz="95847" autoAdjust="0"/>
  </p:normalViewPr>
  <p:slideViewPr>
    <p:cSldViewPr snapToGrid="0" snapToObjects="1">
      <p:cViewPr varScale="1">
        <p:scale>
          <a:sx n="97" d="100"/>
          <a:sy n="97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0578-6F4A-9446-B60C-334DFE1840A2}" type="datetimeFigureOut">
              <a:rPr lang="es-ES_tradnl" smtClean="0"/>
              <a:t>25/02/2025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FD3D4-5B0B-E24A-A278-3CB0296308F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92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FD3D4-5B0B-E24A-A278-3CB0296308F2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545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FD3D4-5B0B-E24A-A278-3CB0296308F2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1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1F754-A4C7-9647-A096-506EA0A22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B497B7-D93B-364A-A931-5A28AC4D1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A63D9-C95D-EE4C-8565-BD45E165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4658F9-4DB2-1041-82AC-F72070F5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65198C-D321-BF45-9973-EFBF5961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976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269AD-E924-B84C-B698-98C5B1B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19AF27-B235-AF45-8C86-F0E2E80CB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C5759F-A9E2-FD48-B294-058D93CB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B00301-9505-FA41-A3DF-9BFE42C9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00447-D10C-5E4C-9015-8B4C72A7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506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5FAB39-04F2-384F-BBE9-2223DAF23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E89CDC-47D2-3C49-A02F-E085C8CAF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2FA5BA-BB8A-BC49-B689-DE7D13EC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88053-C444-7644-808A-B3A49F63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71A29-5643-AE41-8674-5B9DD570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07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77CAE-4BC9-5E4E-9C14-89EAF790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26564F-6021-4840-9DC7-F4A830A4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08C61-41D6-9747-BCE2-818F736F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7689A9-C49B-7640-99F2-424157E3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8E61FD-CB31-8643-9A92-C937F55B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23192CD-4369-414E-9C99-DBD7FE468A6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97000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2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D6EB3-CF04-0640-B9ED-1522C060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148E6C-559A-1C4A-A47B-058220AC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0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2CFD6-AEA6-244C-BD71-10C7E015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3FB9-6AF2-7146-BD68-FF58FD322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36C5D0-9E61-454C-8AA3-DAEA74FAC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0B357C-2816-3040-864A-B3343B0E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A7579B-98BF-1648-A2DC-27B26CED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4F086-80F1-A743-B2B2-486D7B10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638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38871-FF8F-9E4A-9CC5-1475CA1F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35859-6475-FE4C-8934-DA34BE1B0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94B06D-06BC-1949-B3A8-A69C2153C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3589A7-B1B8-CB4A-8756-31D5493EC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0D5950-5651-174A-B341-FE205E49E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8ABC0A-D805-FB40-AF7E-D47F9A83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664EA3-BFF6-AA43-9340-094F4E0C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6DE835-272A-DF45-9750-4C5C9AEA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559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55658-0830-7A4E-8A5B-BFDA4090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0DA727-1386-784E-922D-76DD2CF9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424982-38A9-0444-9ECB-1CF53FAA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72A371-E792-374D-89CF-4BF7DE2C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252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510ECC-4DB7-214B-B033-A4BC07A1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461B11-1201-FE49-8A96-EF390076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C0537-340D-D744-8E29-1FD0E2E1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99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BAB75-36F5-6A4E-9225-608BB148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52F1F-F51D-8D48-8FE8-DAD9FA0A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0DDA89-A4CF-BB41-8294-418686B20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835C7B-9C09-2B41-9C14-03E04ACA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B34702-16D8-4748-8D18-D12A7701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D149BD-4D0C-C243-9FE0-B1AFEC3F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134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1BAC1-9B6A-A943-BBDE-1FE66543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6D1CE6-532C-F04A-BBE0-B397827B4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AD0911-E706-BB43-91D9-21621E1F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047FB6-F513-CD43-AC9E-5E19E74E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D9BC1A-8640-0B49-A1E2-DAF34B55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B3C384-01EB-5445-9231-DC25357C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55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DB4F8B-6A88-5A40-B563-89433F95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C7DB97-861A-5241-8004-F0E1FF24D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32372-E4BD-1E4D-9BCC-4998595B8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D28F2-AD5E-AE44-89D4-5488B18AD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544D7-7026-854D-A57C-ED21AA032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A43F-A83E-BC46-A052-A91816E330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836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C632-0196-B845-8CB0-034E1CD8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1"/>
            <a:ext cx="9144000" cy="10436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_tradnl" b="1" dirty="0"/>
              <a:t>Inteligencia Artificial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4AE053-6C5D-294A-ABE5-F2A584E152FB}"/>
              </a:ext>
            </a:extLst>
          </p:cNvPr>
          <p:cNvSpPr txBox="1"/>
          <p:nvPr/>
        </p:nvSpPr>
        <p:spPr>
          <a:xfrm>
            <a:off x="6210300" y="386373"/>
            <a:ext cx="5737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is a treasure that will follow its owner everywhere</a:t>
            </a:r>
          </a:p>
          <a:p>
            <a:pPr algn="r"/>
            <a:r>
              <a:rPr lang="es-CO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Chinese Proverb</a:t>
            </a:r>
            <a:endParaRPr lang="es-ES_tradnl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BA2CEBB-641C-274D-A9C8-327BB2303E8A}"/>
              </a:ext>
            </a:extLst>
          </p:cNvPr>
          <p:cNvSpPr txBox="1">
            <a:spLocks/>
          </p:cNvSpPr>
          <p:nvPr/>
        </p:nvSpPr>
        <p:spPr>
          <a:xfrm>
            <a:off x="1524000" y="3636778"/>
            <a:ext cx="9144000" cy="494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200" dirty="0"/>
              <a:t>Agentes inteligentes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E0DE37C-550F-0946-B2D2-CBB512D62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090" y="508049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b="1" dirty="0"/>
              <a:t>Maestría en</a:t>
            </a:r>
            <a:r>
              <a:rPr lang="es-ES_tradnl" sz="2400" b="1" dirty="0"/>
              <a:t> Inteligencia Artificial</a:t>
            </a:r>
          </a:p>
          <a:p>
            <a:r>
              <a:rPr lang="es-ES_tradnl" sz="2400" b="1" dirty="0"/>
              <a:t>Escuela de Ciencias Exactas e Ingeniería</a:t>
            </a:r>
          </a:p>
          <a:p>
            <a:r>
              <a:rPr lang="es-ES_tradnl" sz="2400" b="1" dirty="0"/>
              <a:t>Universidad Sergio Arboleda</a:t>
            </a:r>
          </a:p>
        </p:txBody>
      </p:sp>
    </p:spTree>
    <p:extLst>
      <p:ext uri="{BB962C8B-B14F-4D97-AF65-F5344CB8AC3E}">
        <p14:creationId xmlns:p14="http://schemas.microsoft.com/office/powerpoint/2010/main" val="240417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B3FA6-7A12-024D-BA59-C99A5F3E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393943-D738-344C-A511-00DE47595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38607" cy="2393776"/>
              </a:xfrm>
            </p:spPr>
            <p:txBody>
              <a:bodyPr>
                <a:normAutofit/>
              </a:bodyPr>
              <a:lstStyle/>
              <a:p>
                <a:r>
                  <a:rPr lang="es-ES" sz="2500" dirty="0"/>
                  <a:t>La función del agente </a:t>
                </a:r>
                <a14:m>
                  <m:oMath xmlns:m="http://schemas.openxmlformats.org/officeDocument/2006/math"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500" dirty="0"/>
                  <a:t>asigna a cada percepción (o secuencia de percepciones) una acción</a:t>
                </a:r>
              </a:p>
              <a:p>
                <a:pPr marL="0" indent="0" algn="ctr">
                  <a:buNone/>
                </a:pPr>
                <a:r>
                  <a:rPr lang="en-US" sz="2500" i="1" dirty="0"/>
                  <a:t>f</a:t>
                </a:r>
                <a:r>
                  <a:rPr lang="en-US" sz="2500" dirty="0"/>
                  <a:t> : </a:t>
                </a:r>
                <a:r>
                  <a:rPr lang="en-US" sz="2500" dirty="0">
                    <a:latin typeface="Lucida Calligraphy"/>
                    <a:cs typeface="Lucida Calligraphy"/>
                  </a:rPr>
                  <a:t>P</a:t>
                </a:r>
                <a:r>
                  <a:rPr lang="en-US" sz="2500" dirty="0">
                    <a:cs typeface="Calibri"/>
                  </a:rPr>
                  <a:t>* </a:t>
                </a:r>
                <a:r>
                  <a:rPr lang="en-US" sz="2500" dirty="0">
                    <a:sym typeface="Symbol"/>
                  </a:rPr>
                  <a:t></a:t>
                </a:r>
                <a:r>
                  <a:rPr lang="en-US" sz="2500" i="1" dirty="0">
                    <a:sym typeface="Symbol"/>
                  </a:rPr>
                  <a:t> </a:t>
                </a:r>
                <a:r>
                  <a:rPr lang="en-US" sz="2500" i="1" dirty="0">
                    <a:latin typeface="Lucida Calligraphy"/>
                    <a:cs typeface="Lucida Calligraphy"/>
                    <a:sym typeface="Symbol"/>
                  </a:rPr>
                  <a:t>A</a:t>
                </a:r>
              </a:p>
              <a:p>
                <a:r>
                  <a:rPr lang="es-ES" sz="2500" dirty="0"/>
                  <a:t>Esta función representa el comportamiento del agente ante cambios en el estado del ambiente</a:t>
                </a:r>
              </a:p>
              <a:p>
                <a:pPr marL="0" indent="0">
                  <a:buNone/>
                </a:pPr>
                <a:endParaRPr lang="es-ES" sz="2600" dirty="0"/>
              </a:p>
              <a:p>
                <a:pPr marL="0" indent="0">
                  <a:buNone/>
                </a:pPr>
                <a:endParaRPr lang="es-CO" sz="2600" dirty="0"/>
              </a:p>
              <a:p>
                <a:pPr marL="0" indent="0">
                  <a:buNone/>
                </a:pPr>
                <a:endParaRPr lang="es-CO" sz="100" dirty="0"/>
              </a:p>
              <a:p>
                <a:pPr lvl="1"/>
                <a:endParaRPr lang="es-CO" sz="2600" dirty="0"/>
              </a:p>
              <a:p>
                <a:endParaRPr lang="es-CO" sz="2600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393943-D738-344C-A511-00DE47595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38607" cy="2393776"/>
              </a:xfrm>
              <a:blipFill>
                <a:blip r:embed="rId2"/>
                <a:stretch>
                  <a:fillRect l="-795" t="-3308" r="-10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F527C-4751-CD47-919C-9395B874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D5C52C-CF1E-C142-BDAC-711915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827CAA-D682-4947-8707-86D2CAE2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11</a:t>
            </a:fld>
            <a:endParaRPr lang="es-ES_tradnl"/>
          </a:p>
        </p:txBody>
      </p: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46CA854D-187B-804C-A13B-6E1D44C58CCC}"/>
              </a:ext>
            </a:extLst>
          </p:cNvPr>
          <p:cNvGrpSpPr/>
          <p:nvPr/>
        </p:nvGrpSpPr>
        <p:grpSpPr>
          <a:xfrm>
            <a:off x="2318857" y="4174702"/>
            <a:ext cx="7772400" cy="2209800"/>
            <a:chOff x="152400" y="2571750"/>
            <a:chExt cx="7772400" cy="2209800"/>
          </a:xfrm>
        </p:grpSpPr>
        <p:grpSp>
          <p:nvGrpSpPr>
            <p:cNvPr id="319" name="Group 107">
              <a:extLst>
                <a:ext uri="{FF2B5EF4-FFF2-40B4-BE49-F238E27FC236}">
                  <a16:creationId xmlns:a16="http://schemas.microsoft.com/office/drawing/2014/main" id="{DCD2E01D-1452-3B49-80C6-262E78304B9D}"/>
                </a:ext>
              </a:extLst>
            </p:cNvPr>
            <p:cNvGrpSpPr/>
            <p:nvPr/>
          </p:nvGrpSpPr>
          <p:grpSpPr>
            <a:xfrm>
              <a:off x="1295400" y="2573415"/>
              <a:ext cx="1457029" cy="1696201"/>
              <a:chOff x="1295400" y="2573415"/>
              <a:chExt cx="1457029" cy="1696201"/>
            </a:xfrm>
          </p:grpSpPr>
          <p:sp>
            <p:nvSpPr>
              <p:cNvPr id="400" name="Rectangle 4">
                <a:extLst>
                  <a:ext uri="{FF2B5EF4-FFF2-40B4-BE49-F238E27FC236}">
                    <a16:creationId xmlns:a16="http://schemas.microsoft.com/office/drawing/2014/main" id="{DC357DE6-BA80-A344-8764-CB42CAD6580A}"/>
                  </a:ext>
                </a:extLst>
              </p:cNvPr>
              <p:cNvSpPr/>
              <p:nvPr/>
            </p:nvSpPr>
            <p:spPr>
              <a:xfrm>
                <a:off x="1861424" y="26298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1" name="TextBox 5">
                <a:extLst>
                  <a:ext uri="{FF2B5EF4-FFF2-40B4-BE49-F238E27FC236}">
                    <a16:creationId xmlns:a16="http://schemas.microsoft.com/office/drawing/2014/main" id="{47DAF536-49B6-F644-A633-0490697CC3F6}"/>
                  </a:ext>
                </a:extLst>
              </p:cNvPr>
              <p:cNvSpPr txBox="1"/>
              <p:nvPr/>
            </p:nvSpPr>
            <p:spPr>
              <a:xfrm>
                <a:off x="1295400" y="25734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402" name="Group 6">
                <a:extLst>
                  <a:ext uri="{FF2B5EF4-FFF2-40B4-BE49-F238E27FC236}">
                    <a16:creationId xmlns:a16="http://schemas.microsoft.com/office/drawing/2014/main" id="{7C2D19DB-4B0D-454F-A440-5227BC7CE4F7}"/>
                  </a:ext>
                </a:extLst>
              </p:cNvPr>
              <p:cNvGrpSpPr/>
              <p:nvPr/>
            </p:nvGrpSpPr>
            <p:grpSpPr>
              <a:xfrm>
                <a:off x="2158426" y="2629827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418" name="Rectangle 23">
                  <a:extLst>
                    <a:ext uri="{FF2B5EF4-FFF2-40B4-BE49-F238E27FC236}">
                      <a16:creationId xmlns:a16="http://schemas.microsoft.com/office/drawing/2014/main" id="{FF32A28F-F049-0D4E-A7F1-CBB5D853A4B1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9" name="Rectangle 24">
                  <a:extLst>
                    <a:ext uri="{FF2B5EF4-FFF2-40B4-BE49-F238E27FC236}">
                      <a16:creationId xmlns:a16="http://schemas.microsoft.com/office/drawing/2014/main" id="{834AF28E-A875-8245-B292-D7D04B5B55D2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0" name="Rectangle 25">
                  <a:extLst>
                    <a:ext uri="{FF2B5EF4-FFF2-40B4-BE49-F238E27FC236}">
                      <a16:creationId xmlns:a16="http://schemas.microsoft.com/office/drawing/2014/main" id="{759620FD-C09B-3844-97CC-789D4B2D79F1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1" name="Rectangle 26">
                  <a:extLst>
                    <a:ext uri="{FF2B5EF4-FFF2-40B4-BE49-F238E27FC236}">
                      <a16:creationId xmlns:a16="http://schemas.microsoft.com/office/drawing/2014/main" id="{ABFC95E7-2D46-C24C-B441-D3A14E9896CF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403" name="Group 7">
                <a:extLst>
                  <a:ext uri="{FF2B5EF4-FFF2-40B4-BE49-F238E27FC236}">
                    <a16:creationId xmlns:a16="http://schemas.microsoft.com/office/drawing/2014/main" id="{A207474A-85A5-4547-AA11-7DBFF5297BF2}"/>
                  </a:ext>
                </a:extLst>
              </p:cNvPr>
              <p:cNvGrpSpPr/>
              <p:nvPr/>
            </p:nvGrpSpPr>
            <p:grpSpPr>
              <a:xfrm rot="16200000">
                <a:off x="1354172" y="27795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414" name="Rectangle 19">
                  <a:extLst>
                    <a:ext uri="{FF2B5EF4-FFF2-40B4-BE49-F238E27FC236}">
                      <a16:creationId xmlns:a16="http://schemas.microsoft.com/office/drawing/2014/main" id="{DE03BD9D-624E-0C4B-A16C-FAEC59B49FA1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5" name="Rectangle 20">
                  <a:extLst>
                    <a:ext uri="{FF2B5EF4-FFF2-40B4-BE49-F238E27FC236}">
                      <a16:creationId xmlns:a16="http://schemas.microsoft.com/office/drawing/2014/main" id="{713FABE1-C7CB-5C4E-BC12-FBDBDE7D35DE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6" name="Rectangle 21">
                  <a:extLst>
                    <a:ext uri="{FF2B5EF4-FFF2-40B4-BE49-F238E27FC236}">
                      <a16:creationId xmlns:a16="http://schemas.microsoft.com/office/drawing/2014/main" id="{C685B0D7-9372-9844-8730-60F361124ABC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7" name="Rectangle 22">
                  <a:extLst>
                    <a:ext uri="{FF2B5EF4-FFF2-40B4-BE49-F238E27FC236}">
                      <a16:creationId xmlns:a16="http://schemas.microsoft.com/office/drawing/2014/main" id="{5591E295-6DC9-784F-9C5E-A296A34D2C37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404" name="Group 8">
                <a:extLst>
                  <a:ext uri="{FF2B5EF4-FFF2-40B4-BE49-F238E27FC236}">
                    <a16:creationId xmlns:a16="http://schemas.microsoft.com/office/drawing/2014/main" id="{595FD8C6-4DC2-F849-BF17-5A75D4C7368D}"/>
                  </a:ext>
                </a:extLst>
              </p:cNvPr>
              <p:cNvGrpSpPr/>
              <p:nvPr/>
            </p:nvGrpSpPr>
            <p:grpSpPr>
              <a:xfrm rot="16200000">
                <a:off x="1918952" y="38805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410" name="Rectangle 15">
                  <a:extLst>
                    <a:ext uri="{FF2B5EF4-FFF2-40B4-BE49-F238E27FC236}">
                      <a16:creationId xmlns:a16="http://schemas.microsoft.com/office/drawing/2014/main" id="{AA916F1E-3176-B14C-9E4E-3BD87CD1A1BF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1" name="Rectangle 16">
                  <a:extLst>
                    <a:ext uri="{FF2B5EF4-FFF2-40B4-BE49-F238E27FC236}">
                      <a16:creationId xmlns:a16="http://schemas.microsoft.com/office/drawing/2014/main" id="{A1FBBD38-464A-A547-8EAE-C5AE1056D21F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2" name="Rectangle 17">
                  <a:extLst>
                    <a:ext uri="{FF2B5EF4-FFF2-40B4-BE49-F238E27FC236}">
                      <a16:creationId xmlns:a16="http://schemas.microsoft.com/office/drawing/2014/main" id="{0C3852FF-FFA6-C746-BDB9-60C4878FD146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3" name="Rectangle 18">
                  <a:extLst>
                    <a:ext uri="{FF2B5EF4-FFF2-40B4-BE49-F238E27FC236}">
                      <a16:creationId xmlns:a16="http://schemas.microsoft.com/office/drawing/2014/main" id="{4B257282-B852-8146-8435-421BCFF04FB4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405" name="Group 9">
                <a:extLst>
                  <a:ext uri="{FF2B5EF4-FFF2-40B4-BE49-F238E27FC236}">
                    <a16:creationId xmlns:a16="http://schemas.microsoft.com/office/drawing/2014/main" id="{93579989-0108-EF4F-BC0F-B2EC34A215BC}"/>
                  </a:ext>
                </a:extLst>
              </p:cNvPr>
              <p:cNvGrpSpPr/>
              <p:nvPr/>
            </p:nvGrpSpPr>
            <p:grpSpPr>
              <a:xfrm>
                <a:off x="2009925" y="37717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406" name="Rectangle 11">
                  <a:extLst>
                    <a:ext uri="{FF2B5EF4-FFF2-40B4-BE49-F238E27FC236}">
                      <a16:creationId xmlns:a16="http://schemas.microsoft.com/office/drawing/2014/main" id="{E9614C30-33B0-6D42-ACF8-E9C570F7F6D5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07" name="Rectangle 12">
                  <a:extLst>
                    <a:ext uri="{FF2B5EF4-FFF2-40B4-BE49-F238E27FC236}">
                      <a16:creationId xmlns:a16="http://schemas.microsoft.com/office/drawing/2014/main" id="{80D164E2-4351-C343-8B0C-E8986BCADA0C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08" name="Rectangle 13">
                  <a:extLst>
                    <a:ext uri="{FF2B5EF4-FFF2-40B4-BE49-F238E27FC236}">
                      <a16:creationId xmlns:a16="http://schemas.microsoft.com/office/drawing/2014/main" id="{4DC55A49-16FF-EA4B-BB3F-14E4C5B0E4E9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409" name="Rectangle 14">
                  <a:extLst>
                    <a:ext uri="{FF2B5EF4-FFF2-40B4-BE49-F238E27FC236}">
                      <a16:creationId xmlns:a16="http://schemas.microsoft.com/office/drawing/2014/main" id="{BE5FF41D-4E17-9A44-8F28-F50090997186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320" name="TextBox 10">
              <a:extLst>
                <a:ext uri="{FF2B5EF4-FFF2-40B4-BE49-F238E27FC236}">
                  <a16:creationId xmlns:a16="http://schemas.microsoft.com/office/drawing/2014/main" id="{0DA49FAD-2988-784E-BBDE-497561BE2B0B}"/>
                </a:ext>
              </a:extLst>
            </p:cNvPr>
            <p:cNvSpPr txBox="1"/>
            <p:nvPr/>
          </p:nvSpPr>
          <p:spPr>
            <a:xfrm>
              <a:off x="2061246" y="4504551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LEFT</a:t>
              </a:r>
            </a:p>
          </p:txBody>
        </p:sp>
        <p:grpSp>
          <p:nvGrpSpPr>
            <p:cNvPr id="321" name="Group 108">
              <a:extLst>
                <a:ext uri="{FF2B5EF4-FFF2-40B4-BE49-F238E27FC236}">
                  <a16:creationId xmlns:a16="http://schemas.microsoft.com/office/drawing/2014/main" id="{58F52260-B52C-6A4A-9984-4D9F3E03228C}"/>
                </a:ext>
              </a:extLst>
            </p:cNvPr>
            <p:cNvGrpSpPr/>
            <p:nvPr/>
          </p:nvGrpSpPr>
          <p:grpSpPr>
            <a:xfrm>
              <a:off x="3021452" y="2573415"/>
              <a:ext cx="1457029" cy="1696201"/>
              <a:chOff x="3021452" y="2573415"/>
              <a:chExt cx="1457029" cy="1696201"/>
            </a:xfrm>
          </p:grpSpPr>
          <p:sp>
            <p:nvSpPr>
              <p:cNvPr id="378" name="Rectangle 28">
                <a:extLst>
                  <a:ext uri="{FF2B5EF4-FFF2-40B4-BE49-F238E27FC236}">
                    <a16:creationId xmlns:a16="http://schemas.microsoft.com/office/drawing/2014/main" id="{DD71F8A6-8CE1-2446-A164-2F50ED852C90}"/>
                  </a:ext>
                </a:extLst>
              </p:cNvPr>
              <p:cNvSpPr/>
              <p:nvPr/>
            </p:nvSpPr>
            <p:spPr>
              <a:xfrm>
                <a:off x="3587476" y="26298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9" name="TextBox 29">
                <a:extLst>
                  <a:ext uri="{FF2B5EF4-FFF2-40B4-BE49-F238E27FC236}">
                    <a16:creationId xmlns:a16="http://schemas.microsoft.com/office/drawing/2014/main" id="{B57C96DD-4999-F248-90D5-5CC6175F048B}"/>
                  </a:ext>
                </a:extLst>
              </p:cNvPr>
              <p:cNvSpPr txBox="1"/>
              <p:nvPr/>
            </p:nvSpPr>
            <p:spPr>
              <a:xfrm>
                <a:off x="3021452" y="25734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380" name="Group 30">
                <a:extLst>
                  <a:ext uri="{FF2B5EF4-FFF2-40B4-BE49-F238E27FC236}">
                    <a16:creationId xmlns:a16="http://schemas.microsoft.com/office/drawing/2014/main" id="{08AA7F65-954F-0647-B836-172591FBD7F7}"/>
                  </a:ext>
                </a:extLst>
              </p:cNvPr>
              <p:cNvGrpSpPr/>
              <p:nvPr/>
            </p:nvGrpSpPr>
            <p:grpSpPr>
              <a:xfrm>
                <a:off x="3742434" y="2629827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396" name="Rectangle 47">
                  <a:extLst>
                    <a:ext uri="{FF2B5EF4-FFF2-40B4-BE49-F238E27FC236}">
                      <a16:creationId xmlns:a16="http://schemas.microsoft.com/office/drawing/2014/main" id="{4EE3F711-4FF8-2743-B6BE-264EE2EDD464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7" name="Rectangle 48">
                  <a:extLst>
                    <a:ext uri="{FF2B5EF4-FFF2-40B4-BE49-F238E27FC236}">
                      <a16:creationId xmlns:a16="http://schemas.microsoft.com/office/drawing/2014/main" id="{E4990FC7-5510-7A40-A2D3-633C189489DF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8" name="Rectangle 49">
                  <a:extLst>
                    <a:ext uri="{FF2B5EF4-FFF2-40B4-BE49-F238E27FC236}">
                      <a16:creationId xmlns:a16="http://schemas.microsoft.com/office/drawing/2014/main" id="{77CB687E-6365-7644-BF73-51C7D669DE21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9" name="Rectangle 50">
                  <a:extLst>
                    <a:ext uri="{FF2B5EF4-FFF2-40B4-BE49-F238E27FC236}">
                      <a16:creationId xmlns:a16="http://schemas.microsoft.com/office/drawing/2014/main" id="{78D4595C-ED80-C34B-AA8A-1219BFA1A0E4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81" name="Group 31">
                <a:extLst>
                  <a:ext uri="{FF2B5EF4-FFF2-40B4-BE49-F238E27FC236}">
                    <a16:creationId xmlns:a16="http://schemas.microsoft.com/office/drawing/2014/main" id="{EAAAC1B5-6265-6144-923E-E827C0DCF48F}"/>
                  </a:ext>
                </a:extLst>
              </p:cNvPr>
              <p:cNvGrpSpPr/>
              <p:nvPr/>
            </p:nvGrpSpPr>
            <p:grpSpPr>
              <a:xfrm rot="16200000">
                <a:off x="3080224" y="27795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392" name="Rectangle 43">
                  <a:extLst>
                    <a:ext uri="{FF2B5EF4-FFF2-40B4-BE49-F238E27FC236}">
                      <a16:creationId xmlns:a16="http://schemas.microsoft.com/office/drawing/2014/main" id="{9D8168B2-055B-8E4F-BBC9-2E14B8592408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3" name="Rectangle 44">
                  <a:extLst>
                    <a:ext uri="{FF2B5EF4-FFF2-40B4-BE49-F238E27FC236}">
                      <a16:creationId xmlns:a16="http://schemas.microsoft.com/office/drawing/2014/main" id="{3228F262-3C1E-3544-B57A-8603FCF22F8A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4" name="Rectangle 45">
                  <a:extLst>
                    <a:ext uri="{FF2B5EF4-FFF2-40B4-BE49-F238E27FC236}">
                      <a16:creationId xmlns:a16="http://schemas.microsoft.com/office/drawing/2014/main" id="{62DEC70E-B627-A74D-B58F-482E2615569B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5" name="Rectangle 46">
                  <a:extLst>
                    <a:ext uri="{FF2B5EF4-FFF2-40B4-BE49-F238E27FC236}">
                      <a16:creationId xmlns:a16="http://schemas.microsoft.com/office/drawing/2014/main" id="{0E1FA1D1-CC6A-9E41-B214-A141F31950E7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82" name="Group 32">
                <a:extLst>
                  <a:ext uri="{FF2B5EF4-FFF2-40B4-BE49-F238E27FC236}">
                    <a16:creationId xmlns:a16="http://schemas.microsoft.com/office/drawing/2014/main" id="{053A757A-928C-1442-BE53-A204AE6E2E82}"/>
                  </a:ext>
                </a:extLst>
              </p:cNvPr>
              <p:cNvGrpSpPr/>
              <p:nvPr/>
            </p:nvGrpSpPr>
            <p:grpSpPr>
              <a:xfrm rot="16200000">
                <a:off x="3645004" y="38805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388" name="Rectangle 39">
                  <a:extLst>
                    <a:ext uri="{FF2B5EF4-FFF2-40B4-BE49-F238E27FC236}">
                      <a16:creationId xmlns:a16="http://schemas.microsoft.com/office/drawing/2014/main" id="{F6673566-1A60-BB48-9802-22BD6ACE124F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89" name="Rectangle 40">
                  <a:extLst>
                    <a:ext uri="{FF2B5EF4-FFF2-40B4-BE49-F238E27FC236}">
                      <a16:creationId xmlns:a16="http://schemas.microsoft.com/office/drawing/2014/main" id="{FEC371D1-87CC-CE49-8AF7-970D924D5FBF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0" name="Rectangle 41">
                  <a:extLst>
                    <a:ext uri="{FF2B5EF4-FFF2-40B4-BE49-F238E27FC236}">
                      <a16:creationId xmlns:a16="http://schemas.microsoft.com/office/drawing/2014/main" id="{C88ECC15-CD61-3C45-ADD9-3F48826CAEC6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1" name="Rectangle 42">
                  <a:extLst>
                    <a:ext uri="{FF2B5EF4-FFF2-40B4-BE49-F238E27FC236}">
                      <a16:creationId xmlns:a16="http://schemas.microsoft.com/office/drawing/2014/main" id="{067186B7-1379-BA4D-B3EC-6CAD0E56358A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83" name="Group 33">
                <a:extLst>
                  <a:ext uri="{FF2B5EF4-FFF2-40B4-BE49-F238E27FC236}">
                    <a16:creationId xmlns:a16="http://schemas.microsoft.com/office/drawing/2014/main" id="{5BCA1BE1-10F1-A34A-961F-C971470F6E83}"/>
                  </a:ext>
                </a:extLst>
              </p:cNvPr>
              <p:cNvGrpSpPr/>
              <p:nvPr/>
            </p:nvGrpSpPr>
            <p:grpSpPr>
              <a:xfrm>
                <a:off x="3735977" y="37717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384" name="Rectangle 35">
                  <a:extLst>
                    <a:ext uri="{FF2B5EF4-FFF2-40B4-BE49-F238E27FC236}">
                      <a16:creationId xmlns:a16="http://schemas.microsoft.com/office/drawing/2014/main" id="{50A54849-6689-FA45-8540-803BED6F4D9F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85" name="Rectangle 36">
                  <a:extLst>
                    <a:ext uri="{FF2B5EF4-FFF2-40B4-BE49-F238E27FC236}">
                      <a16:creationId xmlns:a16="http://schemas.microsoft.com/office/drawing/2014/main" id="{FC7182F8-7A14-014D-B55A-3CAF3042B228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86" name="Rectangle 37">
                  <a:extLst>
                    <a:ext uri="{FF2B5EF4-FFF2-40B4-BE49-F238E27FC236}">
                      <a16:creationId xmlns:a16="http://schemas.microsoft.com/office/drawing/2014/main" id="{F535814D-3338-7C48-8DFB-F544577482B2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387" name="Rectangle 38">
                  <a:extLst>
                    <a:ext uri="{FF2B5EF4-FFF2-40B4-BE49-F238E27FC236}">
                      <a16:creationId xmlns:a16="http://schemas.microsoft.com/office/drawing/2014/main" id="{965B8F66-5AF8-BF4E-B81B-5FAE58B3929E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322" name="TextBox 34">
              <a:extLst>
                <a:ext uri="{FF2B5EF4-FFF2-40B4-BE49-F238E27FC236}">
                  <a16:creationId xmlns:a16="http://schemas.microsoft.com/office/drawing/2014/main" id="{CB018DEE-D7FB-1846-BADC-9E57DE9E1169}"/>
                </a:ext>
              </a:extLst>
            </p:cNvPr>
            <p:cNvSpPr txBox="1"/>
            <p:nvPr/>
          </p:nvSpPr>
          <p:spPr>
            <a:xfrm>
              <a:off x="3787298" y="4504551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LEFT</a:t>
              </a:r>
            </a:p>
          </p:txBody>
        </p:sp>
        <p:grpSp>
          <p:nvGrpSpPr>
            <p:cNvPr id="323" name="Group 109">
              <a:extLst>
                <a:ext uri="{FF2B5EF4-FFF2-40B4-BE49-F238E27FC236}">
                  <a16:creationId xmlns:a16="http://schemas.microsoft.com/office/drawing/2014/main" id="{536B022A-B599-0346-82A7-D0E061A6133C}"/>
                </a:ext>
              </a:extLst>
            </p:cNvPr>
            <p:cNvGrpSpPr/>
            <p:nvPr/>
          </p:nvGrpSpPr>
          <p:grpSpPr>
            <a:xfrm>
              <a:off x="4744611" y="2573415"/>
              <a:ext cx="1457029" cy="1696201"/>
              <a:chOff x="4744611" y="2573415"/>
              <a:chExt cx="1457029" cy="1696201"/>
            </a:xfrm>
          </p:grpSpPr>
          <p:sp>
            <p:nvSpPr>
              <p:cNvPr id="356" name="Rectangle 52">
                <a:extLst>
                  <a:ext uri="{FF2B5EF4-FFF2-40B4-BE49-F238E27FC236}">
                    <a16:creationId xmlns:a16="http://schemas.microsoft.com/office/drawing/2014/main" id="{149C0E00-9506-3343-A64B-AF329B2ED24D}"/>
                  </a:ext>
                </a:extLst>
              </p:cNvPr>
              <p:cNvSpPr/>
              <p:nvPr/>
            </p:nvSpPr>
            <p:spPr>
              <a:xfrm>
                <a:off x="5310635" y="26298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7" name="TextBox 53">
                <a:extLst>
                  <a:ext uri="{FF2B5EF4-FFF2-40B4-BE49-F238E27FC236}">
                    <a16:creationId xmlns:a16="http://schemas.microsoft.com/office/drawing/2014/main" id="{E1906E25-82B4-024B-91AD-659723FAD565}"/>
                  </a:ext>
                </a:extLst>
              </p:cNvPr>
              <p:cNvSpPr txBox="1"/>
              <p:nvPr/>
            </p:nvSpPr>
            <p:spPr>
              <a:xfrm>
                <a:off x="4744611" y="25734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358" name="Group 54">
                <a:extLst>
                  <a:ext uri="{FF2B5EF4-FFF2-40B4-BE49-F238E27FC236}">
                    <a16:creationId xmlns:a16="http://schemas.microsoft.com/office/drawing/2014/main" id="{495ADFAD-15C7-7E49-84EB-BB4AE03040E1}"/>
                  </a:ext>
                </a:extLst>
              </p:cNvPr>
              <p:cNvGrpSpPr/>
              <p:nvPr/>
            </p:nvGrpSpPr>
            <p:grpSpPr>
              <a:xfrm>
                <a:off x="5302930" y="2628044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374" name="Rectangle 71">
                  <a:extLst>
                    <a:ext uri="{FF2B5EF4-FFF2-40B4-BE49-F238E27FC236}">
                      <a16:creationId xmlns:a16="http://schemas.microsoft.com/office/drawing/2014/main" id="{C83CDAE4-D3B0-3841-902A-17A21E37855B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5" name="Rectangle 72">
                  <a:extLst>
                    <a:ext uri="{FF2B5EF4-FFF2-40B4-BE49-F238E27FC236}">
                      <a16:creationId xmlns:a16="http://schemas.microsoft.com/office/drawing/2014/main" id="{FEB8E5AA-E9E8-6F47-85A4-7FEC18C169DE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6" name="Rectangle 73">
                  <a:extLst>
                    <a:ext uri="{FF2B5EF4-FFF2-40B4-BE49-F238E27FC236}">
                      <a16:creationId xmlns:a16="http://schemas.microsoft.com/office/drawing/2014/main" id="{2B533B98-D541-484E-9B69-F267F36797B3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7" name="Rectangle 74">
                  <a:extLst>
                    <a:ext uri="{FF2B5EF4-FFF2-40B4-BE49-F238E27FC236}">
                      <a16:creationId xmlns:a16="http://schemas.microsoft.com/office/drawing/2014/main" id="{C5A1B62E-8F58-0E4C-BB5F-3AB1496995A7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59" name="Group 55">
                <a:extLst>
                  <a:ext uri="{FF2B5EF4-FFF2-40B4-BE49-F238E27FC236}">
                    <a16:creationId xmlns:a16="http://schemas.microsoft.com/office/drawing/2014/main" id="{665E0C04-4EC7-4047-A40A-BBC3B51AF4DE}"/>
                  </a:ext>
                </a:extLst>
              </p:cNvPr>
              <p:cNvGrpSpPr/>
              <p:nvPr/>
            </p:nvGrpSpPr>
            <p:grpSpPr>
              <a:xfrm rot="16200000">
                <a:off x="4803383" y="27795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370" name="Rectangle 67">
                  <a:extLst>
                    <a:ext uri="{FF2B5EF4-FFF2-40B4-BE49-F238E27FC236}">
                      <a16:creationId xmlns:a16="http://schemas.microsoft.com/office/drawing/2014/main" id="{46FB7FFD-1F33-1A41-B497-63AD574BF6B0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1" name="Rectangle 68">
                  <a:extLst>
                    <a:ext uri="{FF2B5EF4-FFF2-40B4-BE49-F238E27FC236}">
                      <a16:creationId xmlns:a16="http://schemas.microsoft.com/office/drawing/2014/main" id="{7C7B5AC0-9FA2-6447-A7D5-61B57D99478C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2" name="Rectangle 69">
                  <a:extLst>
                    <a:ext uri="{FF2B5EF4-FFF2-40B4-BE49-F238E27FC236}">
                      <a16:creationId xmlns:a16="http://schemas.microsoft.com/office/drawing/2014/main" id="{049A87BD-8AD8-9546-93EC-3DC8602E29CF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3" name="Rectangle 70">
                  <a:extLst>
                    <a:ext uri="{FF2B5EF4-FFF2-40B4-BE49-F238E27FC236}">
                      <a16:creationId xmlns:a16="http://schemas.microsoft.com/office/drawing/2014/main" id="{0A858046-3036-2648-B8E2-E4E764B99D25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60" name="Group 56">
                <a:extLst>
                  <a:ext uri="{FF2B5EF4-FFF2-40B4-BE49-F238E27FC236}">
                    <a16:creationId xmlns:a16="http://schemas.microsoft.com/office/drawing/2014/main" id="{369785EA-6E97-E447-86C3-06BBEEC36A2A}"/>
                  </a:ext>
                </a:extLst>
              </p:cNvPr>
              <p:cNvGrpSpPr/>
              <p:nvPr/>
            </p:nvGrpSpPr>
            <p:grpSpPr>
              <a:xfrm rot="16200000">
                <a:off x="5368163" y="38805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366" name="Rectangle 63">
                  <a:extLst>
                    <a:ext uri="{FF2B5EF4-FFF2-40B4-BE49-F238E27FC236}">
                      <a16:creationId xmlns:a16="http://schemas.microsoft.com/office/drawing/2014/main" id="{3A607A99-833A-4747-8AB7-441659EF5275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7" name="Rectangle 64">
                  <a:extLst>
                    <a:ext uri="{FF2B5EF4-FFF2-40B4-BE49-F238E27FC236}">
                      <a16:creationId xmlns:a16="http://schemas.microsoft.com/office/drawing/2014/main" id="{5C4BA0B9-BBAD-2543-A0A4-D5E36ABADC9F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8" name="Rectangle 65">
                  <a:extLst>
                    <a:ext uri="{FF2B5EF4-FFF2-40B4-BE49-F238E27FC236}">
                      <a16:creationId xmlns:a16="http://schemas.microsoft.com/office/drawing/2014/main" id="{09F0CBD4-C0B6-9C4B-B0C2-421B2A5E0A15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9" name="Rectangle 66">
                  <a:extLst>
                    <a:ext uri="{FF2B5EF4-FFF2-40B4-BE49-F238E27FC236}">
                      <a16:creationId xmlns:a16="http://schemas.microsoft.com/office/drawing/2014/main" id="{483630AC-6954-404E-9F52-96579C41CC84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61" name="Group 57">
                <a:extLst>
                  <a:ext uri="{FF2B5EF4-FFF2-40B4-BE49-F238E27FC236}">
                    <a16:creationId xmlns:a16="http://schemas.microsoft.com/office/drawing/2014/main" id="{C5B468F9-A6B6-8E41-816A-A072F1CC570D}"/>
                  </a:ext>
                </a:extLst>
              </p:cNvPr>
              <p:cNvGrpSpPr/>
              <p:nvPr/>
            </p:nvGrpSpPr>
            <p:grpSpPr>
              <a:xfrm>
                <a:off x="5459136" y="37717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362" name="Rectangle 59">
                  <a:extLst>
                    <a:ext uri="{FF2B5EF4-FFF2-40B4-BE49-F238E27FC236}">
                      <a16:creationId xmlns:a16="http://schemas.microsoft.com/office/drawing/2014/main" id="{9707886F-2F46-D140-BF2C-6B689A2413B3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3" name="Rectangle 60">
                  <a:extLst>
                    <a:ext uri="{FF2B5EF4-FFF2-40B4-BE49-F238E27FC236}">
                      <a16:creationId xmlns:a16="http://schemas.microsoft.com/office/drawing/2014/main" id="{6D086BE7-8DF0-E04F-B437-F6B3C31DCBB7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4" name="Rectangle 61">
                  <a:extLst>
                    <a:ext uri="{FF2B5EF4-FFF2-40B4-BE49-F238E27FC236}">
                      <a16:creationId xmlns:a16="http://schemas.microsoft.com/office/drawing/2014/main" id="{642ACCDF-5233-AF48-B654-795F8E30DC11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365" name="Rectangle 62">
                  <a:extLst>
                    <a:ext uri="{FF2B5EF4-FFF2-40B4-BE49-F238E27FC236}">
                      <a16:creationId xmlns:a16="http://schemas.microsoft.com/office/drawing/2014/main" id="{84050D9A-CBA0-E246-8B89-2522B3F3719D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324" name="TextBox 58">
              <a:extLst>
                <a:ext uri="{FF2B5EF4-FFF2-40B4-BE49-F238E27FC236}">
                  <a16:creationId xmlns:a16="http://schemas.microsoft.com/office/drawing/2014/main" id="{AF26A555-2E2E-0243-A0AB-D1392A869077}"/>
                </a:ext>
              </a:extLst>
            </p:cNvPr>
            <p:cNvSpPr txBox="1"/>
            <p:nvPr/>
          </p:nvSpPr>
          <p:spPr>
            <a:xfrm>
              <a:off x="5510458" y="450455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DROP</a:t>
              </a:r>
            </a:p>
          </p:txBody>
        </p:sp>
        <p:sp>
          <p:nvSpPr>
            <p:cNvPr id="325" name="TextBox 82">
              <a:extLst>
                <a:ext uri="{FF2B5EF4-FFF2-40B4-BE49-F238E27FC236}">
                  <a16:creationId xmlns:a16="http://schemas.microsoft.com/office/drawing/2014/main" id="{E412859F-226B-F544-989E-01F6400B7502}"/>
                </a:ext>
              </a:extLst>
            </p:cNvPr>
            <p:cNvSpPr txBox="1"/>
            <p:nvPr/>
          </p:nvSpPr>
          <p:spPr>
            <a:xfrm>
              <a:off x="7157951" y="4504551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RIGHT</a:t>
              </a:r>
            </a:p>
          </p:txBody>
        </p:sp>
        <p:grpSp>
          <p:nvGrpSpPr>
            <p:cNvPr id="326" name="Group 110">
              <a:extLst>
                <a:ext uri="{FF2B5EF4-FFF2-40B4-BE49-F238E27FC236}">
                  <a16:creationId xmlns:a16="http://schemas.microsoft.com/office/drawing/2014/main" id="{68481F4A-90E0-9943-B9DB-0A4143628B30}"/>
                </a:ext>
              </a:extLst>
            </p:cNvPr>
            <p:cNvGrpSpPr/>
            <p:nvPr/>
          </p:nvGrpSpPr>
          <p:grpSpPr>
            <a:xfrm>
              <a:off x="6467771" y="2573415"/>
              <a:ext cx="1457029" cy="1696201"/>
              <a:chOff x="6467771" y="2573415"/>
              <a:chExt cx="1457029" cy="1696201"/>
            </a:xfrm>
          </p:grpSpPr>
          <p:sp>
            <p:nvSpPr>
              <p:cNvPr id="329" name="Rectangle 76">
                <a:extLst>
                  <a:ext uri="{FF2B5EF4-FFF2-40B4-BE49-F238E27FC236}">
                    <a16:creationId xmlns:a16="http://schemas.microsoft.com/office/drawing/2014/main" id="{331CC181-CA33-9049-BBBD-C164F4BA5B20}"/>
                  </a:ext>
                </a:extLst>
              </p:cNvPr>
              <p:cNvSpPr/>
              <p:nvPr/>
            </p:nvSpPr>
            <p:spPr>
              <a:xfrm>
                <a:off x="7033795" y="26298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0" name="TextBox 77">
                <a:extLst>
                  <a:ext uri="{FF2B5EF4-FFF2-40B4-BE49-F238E27FC236}">
                    <a16:creationId xmlns:a16="http://schemas.microsoft.com/office/drawing/2014/main" id="{7C9E8350-2816-3E4B-8E36-59BD08D608CE}"/>
                  </a:ext>
                </a:extLst>
              </p:cNvPr>
              <p:cNvSpPr txBox="1"/>
              <p:nvPr/>
            </p:nvSpPr>
            <p:spPr>
              <a:xfrm>
                <a:off x="6467771" y="25734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331" name="Group 78">
                <a:extLst>
                  <a:ext uri="{FF2B5EF4-FFF2-40B4-BE49-F238E27FC236}">
                    <a16:creationId xmlns:a16="http://schemas.microsoft.com/office/drawing/2014/main" id="{168442C5-BB0B-A24E-B832-9E58336BA39C}"/>
                  </a:ext>
                </a:extLst>
              </p:cNvPr>
              <p:cNvGrpSpPr/>
              <p:nvPr/>
            </p:nvGrpSpPr>
            <p:grpSpPr>
              <a:xfrm>
                <a:off x="7036405" y="3271861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352" name="Rectangle 100">
                  <a:extLst>
                    <a:ext uri="{FF2B5EF4-FFF2-40B4-BE49-F238E27FC236}">
                      <a16:creationId xmlns:a16="http://schemas.microsoft.com/office/drawing/2014/main" id="{599E6ABB-7D9D-3249-92A2-5C22BDE26660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3" name="Rectangle 101">
                  <a:extLst>
                    <a:ext uri="{FF2B5EF4-FFF2-40B4-BE49-F238E27FC236}">
                      <a16:creationId xmlns:a16="http://schemas.microsoft.com/office/drawing/2014/main" id="{3EEF92DA-895E-9C4D-A317-73928AD9CD9F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4" name="Rectangle 102">
                  <a:extLst>
                    <a:ext uri="{FF2B5EF4-FFF2-40B4-BE49-F238E27FC236}">
                      <a16:creationId xmlns:a16="http://schemas.microsoft.com/office/drawing/2014/main" id="{5B7EA8C5-3067-BA48-A206-F1091DFBFFB8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5" name="Rectangle 103">
                  <a:extLst>
                    <a:ext uri="{FF2B5EF4-FFF2-40B4-BE49-F238E27FC236}">
                      <a16:creationId xmlns:a16="http://schemas.microsoft.com/office/drawing/2014/main" id="{4EAC3617-C98F-0F47-824C-11CE35C523D6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32" name="Group 79">
                <a:extLst>
                  <a:ext uri="{FF2B5EF4-FFF2-40B4-BE49-F238E27FC236}">
                    <a16:creationId xmlns:a16="http://schemas.microsoft.com/office/drawing/2014/main" id="{845FF3BF-DDBC-0A4D-90B3-0006D1D06867}"/>
                  </a:ext>
                </a:extLst>
              </p:cNvPr>
              <p:cNvGrpSpPr/>
              <p:nvPr/>
            </p:nvGrpSpPr>
            <p:grpSpPr>
              <a:xfrm rot="16200000">
                <a:off x="7254662" y="2578308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348" name="Rectangle 96">
                  <a:extLst>
                    <a:ext uri="{FF2B5EF4-FFF2-40B4-BE49-F238E27FC236}">
                      <a16:creationId xmlns:a16="http://schemas.microsoft.com/office/drawing/2014/main" id="{650ADC6F-F500-B24D-814B-590E326E6BEA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9" name="Rectangle 97">
                  <a:extLst>
                    <a:ext uri="{FF2B5EF4-FFF2-40B4-BE49-F238E27FC236}">
                      <a16:creationId xmlns:a16="http://schemas.microsoft.com/office/drawing/2014/main" id="{2B768E9B-9F19-8541-A317-A522A431F4B9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0" name="Rectangle 98">
                  <a:extLst>
                    <a:ext uri="{FF2B5EF4-FFF2-40B4-BE49-F238E27FC236}">
                      <a16:creationId xmlns:a16="http://schemas.microsoft.com/office/drawing/2014/main" id="{FA92B4C8-BAB6-5541-A5ED-FB80E4CAAD70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1" name="Rectangle 99">
                  <a:extLst>
                    <a:ext uri="{FF2B5EF4-FFF2-40B4-BE49-F238E27FC236}">
                      <a16:creationId xmlns:a16="http://schemas.microsoft.com/office/drawing/2014/main" id="{8FE74957-AD0C-964C-BAD0-A9DD05D9DE3B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33" name="Group 80">
                <a:extLst>
                  <a:ext uri="{FF2B5EF4-FFF2-40B4-BE49-F238E27FC236}">
                    <a16:creationId xmlns:a16="http://schemas.microsoft.com/office/drawing/2014/main" id="{AD1920A9-2D96-B241-AEF9-9B232729A8EB}"/>
                  </a:ext>
                </a:extLst>
              </p:cNvPr>
              <p:cNvGrpSpPr/>
              <p:nvPr/>
            </p:nvGrpSpPr>
            <p:grpSpPr>
              <a:xfrm rot="16200000">
                <a:off x="7091323" y="38805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344" name="Rectangle 92">
                  <a:extLst>
                    <a:ext uri="{FF2B5EF4-FFF2-40B4-BE49-F238E27FC236}">
                      <a16:creationId xmlns:a16="http://schemas.microsoft.com/office/drawing/2014/main" id="{17663ACB-8A52-B84F-B1CF-5D4987653085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5" name="Rectangle 93">
                  <a:extLst>
                    <a:ext uri="{FF2B5EF4-FFF2-40B4-BE49-F238E27FC236}">
                      <a16:creationId xmlns:a16="http://schemas.microsoft.com/office/drawing/2014/main" id="{C8788C9B-3D39-4D42-80C1-ACEB749463CB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6" name="Rectangle 94">
                  <a:extLst>
                    <a:ext uri="{FF2B5EF4-FFF2-40B4-BE49-F238E27FC236}">
                      <a16:creationId xmlns:a16="http://schemas.microsoft.com/office/drawing/2014/main" id="{301FDA90-AD99-654F-A8E8-C9ED652E8089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7" name="Rectangle 95">
                  <a:extLst>
                    <a:ext uri="{FF2B5EF4-FFF2-40B4-BE49-F238E27FC236}">
                      <a16:creationId xmlns:a16="http://schemas.microsoft.com/office/drawing/2014/main" id="{44569F6F-3B50-1843-9148-9AFB55745C0D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34" name="Group 81">
                <a:extLst>
                  <a:ext uri="{FF2B5EF4-FFF2-40B4-BE49-F238E27FC236}">
                    <a16:creationId xmlns:a16="http://schemas.microsoft.com/office/drawing/2014/main" id="{7B5B2CA6-6AA6-C243-8E17-68088097965D}"/>
                  </a:ext>
                </a:extLst>
              </p:cNvPr>
              <p:cNvGrpSpPr/>
              <p:nvPr/>
            </p:nvGrpSpPr>
            <p:grpSpPr>
              <a:xfrm>
                <a:off x="7182296" y="37717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340" name="Rectangle 88">
                  <a:extLst>
                    <a:ext uri="{FF2B5EF4-FFF2-40B4-BE49-F238E27FC236}">
                      <a16:creationId xmlns:a16="http://schemas.microsoft.com/office/drawing/2014/main" id="{7BB7A0E5-E427-CB4A-B1A8-7DA28F9F2DF3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1" name="Rectangle 89">
                  <a:extLst>
                    <a:ext uri="{FF2B5EF4-FFF2-40B4-BE49-F238E27FC236}">
                      <a16:creationId xmlns:a16="http://schemas.microsoft.com/office/drawing/2014/main" id="{6A864226-68FE-6745-8A78-198EA36278CC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2" name="Rectangle 90">
                  <a:extLst>
                    <a:ext uri="{FF2B5EF4-FFF2-40B4-BE49-F238E27FC236}">
                      <a16:creationId xmlns:a16="http://schemas.microsoft.com/office/drawing/2014/main" id="{F03D4A37-F4FB-FA42-A72A-3C749E9B5A19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343" name="Rectangle 91">
                  <a:extLst>
                    <a:ext uri="{FF2B5EF4-FFF2-40B4-BE49-F238E27FC236}">
                      <a16:creationId xmlns:a16="http://schemas.microsoft.com/office/drawing/2014/main" id="{E50199B5-DD54-5848-8566-727B437AE0D5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335" name="Group 83">
                <a:extLst>
                  <a:ext uri="{FF2B5EF4-FFF2-40B4-BE49-F238E27FC236}">
                    <a16:creationId xmlns:a16="http://schemas.microsoft.com/office/drawing/2014/main" id="{B8013442-2DEC-454A-A2A8-30B9204D70CD}"/>
                  </a:ext>
                </a:extLst>
              </p:cNvPr>
              <p:cNvGrpSpPr/>
              <p:nvPr/>
            </p:nvGrpSpPr>
            <p:grpSpPr>
              <a:xfrm flipH="1">
                <a:off x="6526908" y="2837749"/>
                <a:ext cx="300230" cy="493124"/>
                <a:chOff x="4572000" y="1065143"/>
                <a:chExt cx="462170" cy="687456"/>
              </a:xfrm>
              <a:solidFill>
                <a:srgbClr val="F1A200"/>
              </a:solidFill>
            </p:grpSpPr>
            <p:sp>
              <p:nvSpPr>
                <p:cNvPr id="336" name="Rectangle 84">
                  <a:extLst>
                    <a:ext uri="{FF2B5EF4-FFF2-40B4-BE49-F238E27FC236}">
                      <a16:creationId xmlns:a16="http://schemas.microsoft.com/office/drawing/2014/main" id="{D5A856EA-A76B-8E49-9B22-927E2B5B323B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37" name="Rectangle 85">
                  <a:extLst>
                    <a:ext uri="{FF2B5EF4-FFF2-40B4-BE49-F238E27FC236}">
                      <a16:creationId xmlns:a16="http://schemas.microsoft.com/office/drawing/2014/main" id="{74C48912-E94F-4E4B-9183-BB8DE094286F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38" name="Rectangle 86">
                  <a:extLst>
                    <a:ext uri="{FF2B5EF4-FFF2-40B4-BE49-F238E27FC236}">
                      <a16:creationId xmlns:a16="http://schemas.microsoft.com/office/drawing/2014/main" id="{1BBF40BA-DC48-334D-87CF-0AD9225324C5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39" name="Rectangle 87">
                  <a:extLst>
                    <a:ext uri="{FF2B5EF4-FFF2-40B4-BE49-F238E27FC236}">
                      <a16:creationId xmlns:a16="http://schemas.microsoft.com/office/drawing/2014/main" id="{F50AA962-3ED6-824F-9CBE-6B2450DE30F1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327" name="TextBox 105">
              <a:extLst>
                <a:ext uri="{FF2B5EF4-FFF2-40B4-BE49-F238E27FC236}">
                  <a16:creationId xmlns:a16="http://schemas.microsoft.com/office/drawing/2014/main" id="{AA83490B-749F-3249-B140-EEE8DDA01475}"/>
                </a:ext>
              </a:extLst>
            </p:cNvPr>
            <p:cNvSpPr txBox="1"/>
            <p:nvPr/>
          </p:nvSpPr>
          <p:spPr>
            <a:xfrm>
              <a:off x="152400" y="2571750"/>
              <a:ext cx="901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00D6"/>
                  </a:solidFill>
                  <a:latin typeface="Calibri"/>
                  <a:cs typeface="Calibri"/>
                </a:rPr>
                <a:t>Percept</a:t>
              </a:r>
            </a:p>
          </p:txBody>
        </p:sp>
        <p:sp>
          <p:nvSpPr>
            <p:cNvPr id="328" name="TextBox 106">
              <a:extLst>
                <a:ext uri="{FF2B5EF4-FFF2-40B4-BE49-F238E27FC236}">
                  <a16:creationId xmlns:a16="http://schemas.microsoft.com/office/drawing/2014/main" id="{EEAE64FF-31C1-114A-96E0-2C728400AF90}"/>
                </a:ext>
              </a:extLst>
            </p:cNvPr>
            <p:cNvSpPr txBox="1"/>
            <p:nvPr/>
          </p:nvSpPr>
          <p:spPr>
            <a:xfrm>
              <a:off x="152400" y="4412218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00D6"/>
                  </a:solidFill>
                  <a:latin typeface="Calibri"/>
                  <a:cs typeface="Calibri"/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79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B3FA6-7A12-024D-BA59-C99A5F3E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393943-D738-344C-A511-00DE47595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5294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O" sz="2600" dirty="0"/>
                  <a:t>El </a:t>
                </a:r>
                <a:r>
                  <a:rPr lang="es-CO" sz="2600" b="1" dirty="0"/>
                  <a:t>programa del agente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CO" sz="2600" dirty="0"/>
                  <a:t> corre en una máquina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CO" sz="2600" dirty="0"/>
                  <a:t> que </a:t>
                </a:r>
                <a:r>
                  <a:rPr lang="es-CO" sz="2600" b="1" dirty="0"/>
                  <a:t>implementa</a:t>
                </a:r>
                <a:r>
                  <a:rPr lang="es-CO" sz="2600" dirty="0"/>
                  <a:t>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s-CO" sz="2600" dirty="0"/>
              </a:p>
              <a:p>
                <a:pPr marL="0" indent="0">
                  <a:buNone/>
                </a:pPr>
                <a:endParaRPr lang="es-CO" sz="100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𝐴𝑔𝑒𝑛𝑡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s-CO" sz="2600" dirty="0"/>
                  <a:t>Las máquinas tienen procesamiento y memoria limitados. Esto puede generar retrasos en la ejecución de las acciones. En consecuencia, </a:t>
                </a:r>
                <a14:m>
                  <m:oMath xmlns:m="http://schemas.openxmlformats.org/officeDocument/2006/math">
                    <m:r>
                      <a:rPr lang="es-ES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CO" sz="2600" dirty="0"/>
                  <a:t> depende de 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CO" sz="2600" dirty="0"/>
                  <a:t> y de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CO" sz="2600" dirty="0"/>
                  <a:t>.</a:t>
                </a:r>
              </a:p>
              <a:p>
                <a:pPr lvl="1"/>
                <a:endParaRPr lang="es-CO" sz="2600" dirty="0"/>
              </a:p>
              <a:p>
                <a:endParaRPr lang="es-CO" sz="2600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393943-D738-344C-A511-00DE47595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529454"/>
              </a:xfrm>
              <a:blipFill>
                <a:blip r:embed="rId2"/>
                <a:stretch>
                  <a:fillRect l="-1086" t="-3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F527C-4751-CD47-919C-9395B874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D5C52C-CF1E-C142-BDAC-711915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827CAA-D682-4947-8707-86D2CAE2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12</a:t>
            </a:fld>
            <a:endParaRPr lang="es-ES_tradnl"/>
          </a:p>
        </p:txBody>
      </p: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AF2DCF58-7A8B-9149-8FD7-A338562EE61C}"/>
              </a:ext>
            </a:extLst>
          </p:cNvPr>
          <p:cNvGrpSpPr/>
          <p:nvPr/>
        </p:nvGrpSpPr>
        <p:grpSpPr>
          <a:xfrm>
            <a:off x="2320954" y="4280774"/>
            <a:ext cx="7772400" cy="2209800"/>
            <a:chOff x="2430011" y="4138161"/>
            <a:chExt cx="7772400" cy="2209800"/>
          </a:xfrm>
        </p:grpSpPr>
        <p:grpSp>
          <p:nvGrpSpPr>
            <p:cNvPr id="126" name="Group 106">
              <a:extLst>
                <a:ext uri="{FF2B5EF4-FFF2-40B4-BE49-F238E27FC236}">
                  <a16:creationId xmlns:a16="http://schemas.microsoft.com/office/drawing/2014/main" id="{E42D404D-6759-5E47-BAFF-A939EAD8C9BB}"/>
                </a:ext>
              </a:extLst>
            </p:cNvPr>
            <p:cNvGrpSpPr/>
            <p:nvPr/>
          </p:nvGrpSpPr>
          <p:grpSpPr>
            <a:xfrm>
              <a:off x="3573011" y="4139826"/>
              <a:ext cx="1457029" cy="1696201"/>
              <a:chOff x="1295400" y="2802015"/>
              <a:chExt cx="1457029" cy="1696201"/>
            </a:xfrm>
          </p:grpSpPr>
          <p:sp>
            <p:nvSpPr>
              <p:cNvPr id="127" name="Rectangle 4">
                <a:extLst>
                  <a:ext uri="{FF2B5EF4-FFF2-40B4-BE49-F238E27FC236}">
                    <a16:creationId xmlns:a16="http://schemas.microsoft.com/office/drawing/2014/main" id="{4780219F-2571-A247-804C-9625442F55A5}"/>
                  </a:ext>
                </a:extLst>
              </p:cNvPr>
              <p:cNvSpPr/>
              <p:nvPr/>
            </p:nvSpPr>
            <p:spPr>
              <a:xfrm>
                <a:off x="1861424" y="28584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28" name="TextBox 5">
                <a:extLst>
                  <a:ext uri="{FF2B5EF4-FFF2-40B4-BE49-F238E27FC236}">
                    <a16:creationId xmlns:a16="http://schemas.microsoft.com/office/drawing/2014/main" id="{5EC3A98C-81FF-0740-A409-6909F34B09CD}"/>
                  </a:ext>
                </a:extLst>
              </p:cNvPr>
              <p:cNvSpPr txBox="1"/>
              <p:nvPr/>
            </p:nvSpPr>
            <p:spPr>
              <a:xfrm>
                <a:off x="1295400" y="28020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129" name="Group 6">
                <a:extLst>
                  <a:ext uri="{FF2B5EF4-FFF2-40B4-BE49-F238E27FC236}">
                    <a16:creationId xmlns:a16="http://schemas.microsoft.com/office/drawing/2014/main" id="{0D399ECE-2A01-AE43-A0F5-746A9EC36E84}"/>
                  </a:ext>
                </a:extLst>
              </p:cNvPr>
              <p:cNvGrpSpPr/>
              <p:nvPr/>
            </p:nvGrpSpPr>
            <p:grpSpPr>
              <a:xfrm>
                <a:off x="2158426" y="2858427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145" name="Rectangle 22">
                  <a:extLst>
                    <a:ext uri="{FF2B5EF4-FFF2-40B4-BE49-F238E27FC236}">
                      <a16:creationId xmlns:a16="http://schemas.microsoft.com/office/drawing/2014/main" id="{7AD4DE14-17CD-5942-BE3A-FD0218365DA9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6" name="Rectangle 23">
                  <a:extLst>
                    <a:ext uri="{FF2B5EF4-FFF2-40B4-BE49-F238E27FC236}">
                      <a16:creationId xmlns:a16="http://schemas.microsoft.com/office/drawing/2014/main" id="{3511CCBD-0DFA-C944-A8EA-40BEAD5E1123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7" name="Rectangle 24">
                  <a:extLst>
                    <a:ext uri="{FF2B5EF4-FFF2-40B4-BE49-F238E27FC236}">
                      <a16:creationId xmlns:a16="http://schemas.microsoft.com/office/drawing/2014/main" id="{F65E4C11-8062-064B-9C31-13D039C2D6C6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8" name="Rectangle 25">
                  <a:extLst>
                    <a:ext uri="{FF2B5EF4-FFF2-40B4-BE49-F238E27FC236}">
                      <a16:creationId xmlns:a16="http://schemas.microsoft.com/office/drawing/2014/main" id="{4716F289-109D-E840-B05A-BC33173FE5AF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30" name="Group 7">
                <a:extLst>
                  <a:ext uri="{FF2B5EF4-FFF2-40B4-BE49-F238E27FC236}">
                    <a16:creationId xmlns:a16="http://schemas.microsoft.com/office/drawing/2014/main" id="{B043C8B5-BC14-F048-8DCE-A601A7EA591B}"/>
                  </a:ext>
                </a:extLst>
              </p:cNvPr>
              <p:cNvGrpSpPr/>
              <p:nvPr/>
            </p:nvGrpSpPr>
            <p:grpSpPr>
              <a:xfrm rot="16200000">
                <a:off x="1354172" y="30081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141" name="Rectangle 18">
                  <a:extLst>
                    <a:ext uri="{FF2B5EF4-FFF2-40B4-BE49-F238E27FC236}">
                      <a16:creationId xmlns:a16="http://schemas.microsoft.com/office/drawing/2014/main" id="{2FACD879-7548-BF4B-9C9D-52D22E32EDD0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2" name="Rectangle 19">
                  <a:extLst>
                    <a:ext uri="{FF2B5EF4-FFF2-40B4-BE49-F238E27FC236}">
                      <a16:creationId xmlns:a16="http://schemas.microsoft.com/office/drawing/2014/main" id="{F0578526-AB95-F54B-83FC-7160B43B8215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3" name="Rectangle 20">
                  <a:extLst>
                    <a:ext uri="{FF2B5EF4-FFF2-40B4-BE49-F238E27FC236}">
                      <a16:creationId xmlns:a16="http://schemas.microsoft.com/office/drawing/2014/main" id="{6C151B46-C1FB-9746-B6B6-E45D7E6B06F5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4" name="Rectangle 21">
                  <a:extLst>
                    <a:ext uri="{FF2B5EF4-FFF2-40B4-BE49-F238E27FC236}">
                      <a16:creationId xmlns:a16="http://schemas.microsoft.com/office/drawing/2014/main" id="{1007C814-FE87-C244-8EE3-D44CCF003910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31" name="Group 8">
                <a:extLst>
                  <a:ext uri="{FF2B5EF4-FFF2-40B4-BE49-F238E27FC236}">
                    <a16:creationId xmlns:a16="http://schemas.microsoft.com/office/drawing/2014/main" id="{225B98C1-E2C2-674C-BFE7-59EB82C5A49A}"/>
                  </a:ext>
                </a:extLst>
              </p:cNvPr>
              <p:cNvGrpSpPr/>
              <p:nvPr/>
            </p:nvGrpSpPr>
            <p:grpSpPr>
              <a:xfrm rot="16200000">
                <a:off x="1918952" y="41091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137" name="Rectangle 14">
                  <a:extLst>
                    <a:ext uri="{FF2B5EF4-FFF2-40B4-BE49-F238E27FC236}">
                      <a16:creationId xmlns:a16="http://schemas.microsoft.com/office/drawing/2014/main" id="{7F725C38-5AE1-274A-ACBE-7E754938AFCE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8" name="Rectangle 15">
                  <a:extLst>
                    <a:ext uri="{FF2B5EF4-FFF2-40B4-BE49-F238E27FC236}">
                      <a16:creationId xmlns:a16="http://schemas.microsoft.com/office/drawing/2014/main" id="{BCC924F5-F26F-934F-9BFD-326F7980DE24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9" name="Rectangle 16">
                  <a:extLst>
                    <a:ext uri="{FF2B5EF4-FFF2-40B4-BE49-F238E27FC236}">
                      <a16:creationId xmlns:a16="http://schemas.microsoft.com/office/drawing/2014/main" id="{5BC855A2-B2E4-904E-99A9-63EADFBA4EF2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40" name="Rectangle 17">
                  <a:extLst>
                    <a:ext uri="{FF2B5EF4-FFF2-40B4-BE49-F238E27FC236}">
                      <a16:creationId xmlns:a16="http://schemas.microsoft.com/office/drawing/2014/main" id="{34409173-3900-674B-9C15-F2990CEA8423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32" name="Group 9">
                <a:extLst>
                  <a:ext uri="{FF2B5EF4-FFF2-40B4-BE49-F238E27FC236}">
                    <a16:creationId xmlns:a16="http://schemas.microsoft.com/office/drawing/2014/main" id="{6EBD335E-E16D-FC4A-A9C9-698BA0C4143B}"/>
                  </a:ext>
                </a:extLst>
              </p:cNvPr>
              <p:cNvGrpSpPr/>
              <p:nvPr/>
            </p:nvGrpSpPr>
            <p:grpSpPr>
              <a:xfrm>
                <a:off x="2009925" y="40003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133" name="Rectangle 10">
                  <a:extLst>
                    <a:ext uri="{FF2B5EF4-FFF2-40B4-BE49-F238E27FC236}">
                      <a16:creationId xmlns:a16="http://schemas.microsoft.com/office/drawing/2014/main" id="{B9D17D85-2465-064A-A686-B8BDE9796E26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4" name="Rectangle 11">
                  <a:extLst>
                    <a:ext uri="{FF2B5EF4-FFF2-40B4-BE49-F238E27FC236}">
                      <a16:creationId xmlns:a16="http://schemas.microsoft.com/office/drawing/2014/main" id="{6D3C7B1A-57C2-3543-9BB8-F184302AD4E3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5" name="Rectangle 12">
                  <a:extLst>
                    <a:ext uri="{FF2B5EF4-FFF2-40B4-BE49-F238E27FC236}">
                      <a16:creationId xmlns:a16="http://schemas.microsoft.com/office/drawing/2014/main" id="{AD2C1BA8-1976-A54B-8169-327373523F49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136" name="Rectangle 13">
                  <a:extLst>
                    <a:ext uri="{FF2B5EF4-FFF2-40B4-BE49-F238E27FC236}">
                      <a16:creationId xmlns:a16="http://schemas.microsoft.com/office/drawing/2014/main" id="{70914B45-A5C5-094C-8A62-14075A0CAD29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149" name="TextBox 26">
              <a:extLst>
                <a:ext uri="{FF2B5EF4-FFF2-40B4-BE49-F238E27FC236}">
                  <a16:creationId xmlns:a16="http://schemas.microsoft.com/office/drawing/2014/main" id="{F34F7786-31EA-3645-B113-04DCC7A4D575}"/>
                </a:ext>
              </a:extLst>
            </p:cNvPr>
            <p:cNvSpPr txBox="1"/>
            <p:nvPr/>
          </p:nvSpPr>
          <p:spPr>
            <a:xfrm>
              <a:off x="4338857" y="6070962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NOOP</a:t>
              </a:r>
            </a:p>
          </p:txBody>
        </p:sp>
        <p:grpSp>
          <p:nvGrpSpPr>
            <p:cNvPr id="150" name="Group 107">
              <a:extLst>
                <a:ext uri="{FF2B5EF4-FFF2-40B4-BE49-F238E27FC236}">
                  <a16:creationId xmlns:a16="http://schemas.microsoft.com/office/drawing/2014/main" id="{A7E584D5-AF8E-7A47-B596-24DA46A826D1}"/>
                </a:ext>
              </a:extLst>
            </p:cNvPr>
            <p:cNvGrpSpPr/>
            <p:nvPr/>
          </p:nvGrpSpPr>
          <p:grpSpPr>
            <a:xfrm>
              <a:off x="5299063" y="4139826"/>
              <a:ext cx="1457029" cy="1696201"/>
              <a:chOff x="3021452" y="2802015"/>
              <a:chExt cx="1457029" cy="1696201"/>
            </a:xfrm>
          </p:grpSpPr>
          <p:sp>
            <p:nvSpPr>
              <p:cNvPr id="151" name="Rectangle 28">
                <a:extLst>
                  <a:ext uri="{FF2B5EF4-FFF2-40B4-BE49-F238E27FC236}">
                    <a16:creationId xmlns:a16="http://schemas.microsoft.com/office/drawing/2014/main" id="{7B28DF07-C93C-4D4D-A753-A81AB0FB9F77}"/>
                  </a:ext>
                </a:extLst>
              </p:cNvPr>
              <p:cNvSpPr/>
              <p:nvPr/>
            </p:nvSpPr>
            <p:spPr>
              <a:xfrm>
                <a:off x="3587476" y="28584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2" name="TextBox 29">
                <a:extLst>
                  <a:ext uri="{FF2B5EF4-FFF2-40B4-BE49-F238E27FC236}">
                    <a16:creationId xmlns:a16="http://schemas.microsoft.com/office/drawing/2014/main" id="{05D99416-6523-D445-AFFE-CBDDBCAF8F38}"/>
                  </a:ext>
                </a:extLst>
              </p:cNvPr>
              <p:cNvSpPr txBox="1"/>
              <p:nvPr/>
            </p:nvSpPr>
            <p:spPr>
              <a:xfrm>
                <a:off x="3021452" y="28020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153" name="Group 30">
                <a:extLst>
                  <a:ext uri="{FF2B5EF4-FFF2-40B4-BE49-F238E27FC236}">
                    <a16:creationId xmlns:a16="http://schemas.microsoft.com/office/drawing/2014/main" id="{A1590375-7D22-8142-A9B0-A66A6EF09FD0}"/>
                  </a:ext>
                </a:extLst>
              </p:cNvPr>
              <p:cNvGrpSpPr/>
              <p:nvPr/>
            </p:nvGrpSpPr>
            <p:grpSpPr>
              <a:xfrm>
                <a:off x="3884477" y="3008525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169" name="Rectangle 46">
                  <a:extLst>
                    <a:ext uri="{FF2B5EF4-FFF2-40B4-BE49-F238E27FC236}">
                      <a16:creationId xmlns:a16="http://schemas.microsoft.com/office/drawing/2014/main" id="{4458F552-BE5A-3B4A-BB26-AFDBFB6745FC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70" name="Rectangle 47">
                  <a:extLst>
                    <a:ext uri="{FF2B5EF4-FFF2-40B4-BE49-F238E27FC236}">
                      <a16:creationId xmlns:a16="http://schemas.microsoft.com/office/drawing/2014/main" id="{883F8B39-2C00-A446-96B3-A1FC3EBA9D86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71" name="Rectangle 48">
                  <a:extLst>
                    <a:ext uri="{FF2B5EF4-FFF2-40B4-BE49-F238E27FC236}">
                      <a16:creationId xmlns:a16="http://schemas.microsoft.com/office/drawing/2014/main" id="{A085EB85-1BD3-4049-BF13-EE19B0068C7B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72" name="Rectangle 49">
                  <a:extLst>
                    <a:ext uri="{FF2B5EF4-FFF2-40B4-BE49-F238E27FC236}">
                      <a16:creationId xmlns:a16="http://schemas.microsoft.com/office/drawing/2014/main" id="{2D374D69-4837-584D-B826-F4956FCE5AAF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54" name="Group 31">
                <a:extLst>
                  <a:ext uri="{FF2B5EF4-FFF2-40B4-BE49-F238E27FC236}">
                    <a16:creationId xmlns:a16="http://schemas.microsoft.com/office/drawing/2014/main" id="{F87D66B0-E6C5-2149-B42C-AF0EF6EFC663}"/>
                  </a:ext>
                </a:extLst>
              </p:cNvPr>
              <p:cNvGrpSpPr/>
              <p:nvPr/>
            </p:nvGrpSpPr>
            <p:grpSpPr>
              <a:xfrm rot="16200000">
                <a:off x="3080224" y="30081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165" name="Rectangle 42">
                  <a:extLst>
                    <a:ext uri="{FF2B5EF4-FFF2-40B4-BE49-F238E27FC236}">
                      <a16:creationId xmlns:a16="http://schemas.microsoft.com/office/drawing/2014/main" id="{0497F462-747E-D947-81D7-7CCC35A3866B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6" name="Rectangle 43">
                  <a:extLst>
                    <a:ext uri="{FF2B5EF4-FFF2-40B4-BE49-F238E27FC236}">
                      <a16:creationId xmlns:a16="http://schemas.microsoft.com/office/drawing/2014/main" id="{7DF6F37F-1CDD-854A-B002-25CF7269BDA4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7" name="Rectangle 44">
                  <a:extLst>
                    <a:ext uri="{FF2B5EF4-FFF2-40B4-BE49-F238E27FC236}">
                      <a16:creationId xmlns:a16="http://schemas.microsoft.com/office/drawing/2014/main" id="{63FA625E-2269-6747-AC0C-08150067A991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8" name="Rectangle 45">
                  <a:extLst>
                    <a:ext uri="{FF2B5EF4-FFF2-40B4-BE49-F238E27FC236}">
                      <a16:creationId xmlns:a16="http://schemas.microsoft.com/office/drawing/2014/main" id="{61766795-ED6E-2140-8927-CB2CBAF6BE03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55" name="Group 32">
                <a:extLst>
                  <a:ext uri="{FF2B5EF4-FFF2-40B4-BE49-F238E27FC236}">
                    <a16:creationId xmlns:a16="http://schemas.microsoft.com/office/drawing/2014/main" id="{8E412D86-8189-DD47-8BC2-19D37D87588D}"/>
                  </a:ext>
                </a:extLst>
              </p:cNvPr>
              <p:cNvGrpSpPr/>
              <p:nvPr/>
            </p:nvGrpSpPr>
            <p:grpSpPr>
              <a:xfrm rot="16200000">
                <a:off x="3645004" y="41091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161" name="Rectangle 38">
                  <a:extLst>
                    <a:ext uri="{FF2B5EF4-FFF2-40B4-BE49-F238E27FC236}">
                      <a16:creationId xmlns:a16="http://schemas.microsoft.com/office/drawing/2014/main" id="{4956149A-A781-3345-ABD2-50791D0331FE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2" name="Rectangle 39">
                  <a:extLst>
                    <a:ext uri="{FF2B5EF4-FFF2-40B4-BE49-F238E27FC236}">
                      <a16:creationId xmlns:a16="http://schemas.microsoft.com/office/drawing/2014/main" id="{970BBD6B-98F7-EB4C-8D3F-91F2E71A9BA9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3" name="Rectangle 40">
                  <a:extLst>
                    <a:ext uri="{FF2B5EF4-FFF2-40B4-BE49-F238E27FC236}">
                      <a16:creationId xmlns:a16="http://schemas.microsoft.com/office/drawing/2014/main" id="{B8D2E84E-53A3-1741-8C3A-69891A42A61B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64" name="Rectangle 41">
                  <a:extLst>
                    <a:ext uri="{FF2B5EF4-FFF2-40B4-BE49-F238E27FC236}">
                      <a16:creationId xmlns:a16="http://schemas.microsoft.com/office/drawing/2014/main" id="{64D9539F-62A9-474E-A1AB-C601881AA20C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56" name="Group 33">
                <a:extLst>
                  <a:ext uri="{FF2B5EF4-FFF2-40B4-BE49-F238E27FC236}">
                    <a16:creationId xmlns:a16="http://schemas.microsoft.com/office/drawing/2014/main" id="{04699C37-371D-8F4B-986A-58A7B85173A0}"/>
                  </a:ext>
                </a:extLst>
              </p:cNvPr>
              <p:cNvGrpSpPr/>
              <p:nvPr/>
            </p:nvGrpSpPr>
            <p:grpSpPr>
              <a:xfrm>
                <a:off x="3735977" y="40003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157" name="Rectangle 34">
                  <a:extLst>
                    <a:ext uri="{FF2B5EF4-FFF2-40B4-BE49-F238E27FC236}">
                      <a16:creationId xmlns:a16="http://schemas.microsoft.com/office/drawing/2014/main" id="{364D4D49-425D-9D41-B883-C3F848288024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58" name="Rectangle 35">
                  <a:extLst>
                    <a:ext uri="{FF2B5EF4-FFF2-40B4-BE49-F238E27FC236}">
                      <a16:creationId xmlns:a16="http://schemas.microsoft.com/office/drawing/2014/main" id="{FEC0ED71-8500-1F47-B876-6E6D60AB25D2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59" name="Rectangle 36">
                  <a:extLst>
                    <a:ext uri="{FF2B5EF4-FFF2-40B4-BE49-F238E27FC236}">
                      <a16:creationId xmlns:a16="http://schemas.microsoft.com/office/drawing/2014/main" id="{F8634590-9F57-1743-AB9B-087B9644230C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160" name="Rectangle 37">
                  <a:extLst>
                    <a:ext uri="{FF2B5EF4-FFF2-40B4-BE49-F238E27FC236}">
                      <a16:creationId xmlns:a16="http://schemas.microsoft.com/office/drawing/2014/main" id="{89A8AD48-066E-6747-8B55-0782D8136B13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173" name="TextBox 50">
              <a:extLst>
                <a:ext uri="{FF2B5EF4-FFF2-40B4-BE49-F238E27FC236}">
                  <a16:creationId xmlns:a16="http://schemas.microsoft.com/office/drawing/2014/main" id="{23A3706F-25EA-5A4D-8E88-0C9DD136B01D}"/>
                </a:ext>
              </a:extLst>
            </p:cNvPr>
            <p:cNvSpPr txBox="1"/>
            <p:nvPr/>
          </p:nvSpPr>
          <p:spPr>
            <a:xfrm>
              <a:off x="6064909" y="6070962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NOOP</a:t>
              </a:r>
            </a:p>
          </p:txBody>
        </p:sp>
        <p:grpSp>
          <p:nvGrpSpPr>
            <p:cNvPr id="174" name="Group 108">
              <a:extLst>
                <a:ext uri="{FF2B5EF4-FFF2-40B4-BE49-F238E27FC236}">
                  <a16:creationId xmlns:a16="http://schemas.microsoft.com/office/drawing/2014/main" id="{1AFCA732-F716-4940-983B-10699BE1DA98}"/>
                </a:ext>
              </a:extLst>
            </p:cNvPr>
            <p:cNvGrpSpPr/>
            <p:nvPr/>
          </p:nvGrpSpPr>
          <p:grpSpPr>
            <a:xfrm>
              <a:off x="7022222" y="4139826"/>
              <a:ext cx="1457029" cy="1696201"/>
              <a:chOff x="4744611" y="2802015"/>
              <a:chExt cx="1457029" cy="1696201"/>
            </a:xfrm>
          </p:grpSpPr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40F947F4-B267-9249-9648-84554D0223A1}"/>
                  </a:ext>
                </a:extLst>
              </p:cNvPr>
              <p:cNvSpPr/>
              <p:nvPr/>
            </p:nvSpPr>
            <p:spPr>
              <a:xfrm>
                <a:off x="5310635" y="28584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6" name="TextBox 53">
                <a:extLst>
                  <a:ext uri="{FF2B5EF4-FFF2-40B4-BE49-F238E27FC236}">
                    <a16:creationId xmlns:a16="http://schemas.microsoft.com/office/drawing/2014/main" id="{8CB789FA-84EC-2646-801B-8034BFFF2E4C}"/>
                  </a:ext>
                </a:extLst>
              </p:cNvPr>
              <p:cNvSpPr txBox="1"/>
              <p:nvPr/>
            </p:nvSpPr>
            <p:spPr>
              <a:xfrm>
                <a:off x="4744611" y="28020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177" name="Group 54">
                <a:extLst>
                  <a:ext uri="{FF2B5EF4-FFF2-40B4-BE49-F238E27FC236}">
                    <a16:creationId xmlns:a16="http://schemas.microsoft.com/office/drawing/2014/main" id="{B4CD073E-A67B-B44D-BACA-3D69335EBC0F}"/>
                  </a:ext>
                </a:extLst>
              </p:cNvPr>
              <p:cNvGrpSpPr/>
              <p:nvPr/>
            </p:nvGrpSpPr>
            <p:grpSpPr>
              <a:xfrm>
                <a:off x="5608712" y="3184985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193" name="Rectangle 70">
                  <a:extLst>
                    <a:ext uri="{FF2B5EF4-FFF2-40B4-BE49-F238E27FC236}">
                      <a16:creationId xmlns:a16="http://schemas.microsoft.com/office/drawing/2014/main" id="{DD1FD7BA-3976-E84A-A237-A0F397C45396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4" name="Rectangle 71">
                  <a:extLst>
                    <a:ext uri="{FF2B5EF4-FFF2-40B4-BE49-F238E27FC236}">
                      <a16:creationId xmlns:a16="http://schemas.microsoft.com/office/drawing/2014/main" id="{9B966FB0-9ECE-D349-B918-EB38107C5FDF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5" name="Rectangle 72">
                  <a:extLst>
                    <a:ext uri="{FF2B5EF4-FFF2-40B4-BE49-F238E27FC236}">
                      <a16:creationId xmlns:a16="http://schemas.microsoft.com/office/drawing/2014/main" id="{2E1DDBEE-4D61-C04D-BA3C-A10C1484BCD6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6" name="Rectangle 73">
                  <a:extLst>
                    <a:ext uri="{FF2B5EF4-FFF2-40B4-BE49-F238E27FC236}">
                      <a16:creationId xmlns:a16="http://schemas.microsoft.com/office/drawing/2014/main" id="{5294BC34-3C64-4D43-8D59-C2FF9E93F31A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78" name="Group 55">
                <a:extLst>
                  <a:ext uri="{FF2B5EF4-FFF2-40B4-BE49-F238E27FC236}">
                    <a16:creationId xmlns:a16="http://schemas.microsoft.com/office/drawing/2014/main" id="{A29BC21E-3056-F542-9E44-528B666A2A95}"/>
                  </a:ext>
                </a:extLst>
              </p:cNvPr>
              <p:cNvGrpSpPr/>
              <p:nvPr/>
            </p:nvGrpSpPr>
            <p:grpSpPr>
              <a:xfrm rot="16200000">
                <a:off x="4803383" y="3008171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189" name="Rectangle 66">
                  <a:extLst>
                    <a:ext uri="{FF2B5EF4-FFF2-40B4-BE49-F238E27FC236}">
                      <a16:creationId xmlns:a16="http://schemas.microsoft.com/office/drawing/2014/main" id="{CED7983F-DB7A-CA45-9827-01AA2E8A59CB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0" name="Rectangle 67">
                  <a:extLst>
                    <a:ext uri="{FF2B5EF4-FFF2-40B4-BE49-F238E27FC236}">
                      <a16:creationId xmlns:a16="http://schemas.microsoft.com/office/drawing/2014/main" id="{5B7CDBF5-3038-4B45-9193-EDAAAB5453E3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1" name="Rectangle 68">
                  <a:extLst>
                    <a:ext uri="{FF2B5EF4-FFF2-40B4-BE49-F238E27FC236}">
                      <a16:creationId xmlns:a16="http://schemas.microsoft.com/office/drawing/2014/main" id="{053E4E20-E449-3C4C-9D18-1E199914094F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92" name="Rectangle 69">
                  <a:extLst>
                    <a:ext uri="{FF2B5EF4-FFF2-40B4-BE49-F238E27FC236}">
                      <a16:creationId xmlns:a16="http://schemas.microsoft.com/office/drawing/2014/main" id="{A7A7FCE3-06CE-2242-AF3C-7A273C326167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79" name="Group 56">
                <a:extLst>
                  <a:ext uri="{FF2B5EF4-FFF2-40B4-BE49-F238E27FC236}">
                    <a16:creationId xmlns:a16="http://schemas.microsoft.com/office/drawing/2014/main" id="{B957BDB2-7CEB-FF4F-B358-30840045E7FF}"/>
                  </a:ext>
                </a:extLst>
              </p:cNvPr>
              <p:cNvGrpSpPr/>
              <p:nvPr/>
            </p:nvGrpSpPr>
            <p:grpSpPr>
              <a:xfrm rot="16200000">
                <a:off x="5368163" y="41091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185" name="Rectangle 62">
                  <a:extLst>
                    <a:ext uri="{FF2B5EF4-FFF2-40B4-BE49-F238E27FC236}">
                      <a16:creationId xmlns:a16="http://schemas.microsoft.com/office/drawing/2014/main" id="{8CE72E41-78B5-DD4F-AFBB-98D0795055B0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86" name="Rectangle 63">
                  <a:extLst>
                    <a:ext uri="{FF2B5EF4-FFF2-40B4-BE49-F238E27FC236}">
                      <a16:creationId xmlns:a16="http://schemas.microsoft.com/office/drawing/2014/main" id="{822857F7-CC0A-3446-B279-ACC85B27EE4E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87" name="Rectangle 64">
                  <a:extLst>
                    <a:ext uri="{FF2B5EF4-FFF2-40B4-BE49-F238E27FC236}">
                      <a16:creationId xmlns:a16="http://schemas.microsoft.com/office/drawing/2014/main" id="{5BD494A6-A150-D843-94BD-E118B141F6F2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88" name="Rectangle 65">
                  <a:extLst>
                    <a:ext uri="{FF2B5EF4-FFF2-40B4-BE49-F238E27FC236}">
                      <a16:creationId xmlns:a16="http://schemas.microsoft.com/office/drawing/2014/main" id="{F092FB41-31BE-9E46-AB43-3D9F042C605B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180" name="Group 57">
                <a:extLst>
                  <a:ext uri="{FF2B5EF4-FFF2-40B4-BE49-F238E27FC236}">
                    <a16:creationId xmlns:a16="http://schemas.microsoft.com/office/drawing/2014/main" id="{175DCC43-31C9-E345-BF26-A2F08A9F154C}"/>
                  </a:ext>
                </a:extLst>
              </p:cNvPr>
              <p:cNvGrpSpPr/>
              <p:nvPr/>
            </p:nvGrpSpPr>
            <p:grpSpPr>
              <a:xfrm>
                <a:off x="5459136" y="40003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181" name="Rectangle 58">
                  <a:extLst>
                    <a:ext uri="{FF2B5EF4-FFF2-40B4-BE49-F238E27FC236}">
                      <a16:creationId xmlns:a16="http://schemas.microsoft.com/office/drawing/2014/main" id="{914BBD2C-F428-7F44-BC89-0175DB116B38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82" name="Rectangle 59">
                  <a:extLst>
                    <a:ext uri="{FF2B5EF4-FFF2-40B4-BE49-F238E27FC236}">
                      <a16:creationId xmlns:a16="http://schemas.microsoft.com/office/drawing/2014/main" id="{20D93610-11D9-134B-87E7-D1A0703ED199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83" name="Rectangle 60">
                  <a:extLst>
                    <a:ext uri="{FF2B5EF4-FFF2-40B4-BE49-F238E27FC236}">
                      <a16:creationId xmlns:a16="http://schemas.microsoft.com/office/drawing/2014/main" id="{3571BFFC-DC67-D44F-9D7F-BA00A7423633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184" name="Rectangle 61">
                  <a:extLst>
                    <a:ext uri="{FF2B5EF4-FFF2-40B4-BE49-F238E27FC236}">
                      <a16:creationId xmlns:a16="http://schemas.microsoft.com/office/drawing/2014/main" id="{3F4D0FE2-2613-6843-B8F0-A4C3E146F301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197" name="TextBox 74">
              <a:extLst>
                <a:ext uri="{FF2B5EF4-FFF2-40B4-BE49-F238E27FC236}">
                  <a16:creationId xmlns:a16="http://schemas.microsoft.com/office/drawing/2014/main" id="{2D0BB2CB-788D-754C-8143-7E22F9C13335}"/>
                </a:ext>
              </a:extLst>
            </p:cNvPr>
            <p:cNvSpPr txBox="1"/>
            <p:nvPr/>
          </p:nvSpPr>
          <p:spPr>
            <a:xfrm>
              <a:off x="7788069" y="6070962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NOOP</a:t>
              </a:r>
            </a:p>
          </p:txBody>
        </p:sp>
        <p:sp>
          <p:nvSpPr>
            <p:cNvPr id="198" name="TextBox 75">
              <a:extLst>
                <a:ext uri="{FF2B5EF4-FFF2-40B4-BE49-F238E27FC236}">
                  <a16:creationId xmlns:a16="http://schemas.microsoft.com/office/drawing/2014/main" id="{E427BC16-5ED1-174D-9728-29F8DC1D453B}"/>
                </a:ext>
              </a:extLst>
            </p:cNvPr>
            <p:cNvSpPr txBox="1"/>
            <p:nvPr/>
          </p:nvSpPr>
          <p:spPr>
            <a:xfrm>
              <a:off x="9435562" y="607096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LEFT</a:t>
              </a:r>
            </a:p>
          </p:txBody>
        </p:sp>
        <p:grpSp>
          <p:nvGrpSpPr>
            <p:cNvPr id="199" name="Group 109">
              <a:extLst>
                <a:ext uri="{FF2B5EF4-FFF2-40B4-BE49-F238E27FC236}">
                  <a16:creationId xmlns:a16="http://schemas.microsoft.com/office/drawing/2014/main" id="{62CFA786-931A-8F42-A015-D18E72779EDB}"/>
                </a:ext>
              </a:extLst>
            </p:cNvPr>
            <p:cNvGrpSpPr/>
            <p:nvPr/>
          </p:nvGrpSpPr>
          <p:grpSpPr>
            <a:xfrm>
              <a:off x="8745382" y="4139826"/>
              <a:ext cx="1457029" cy="1696201"/>
              <a:chOff x="6467771" y="2802015"/>
              <a:chExt cx="1457029" cy="1696201"/>
            </a:xfrm>
          </p:grpSpPr>
          <p:sp>
            <p:nvSpPr>
              <p:cNvPr id="200" name="Rectangle 77">
                <a:extLst>
                  <a:ext uri="{FF2B5EF4-FFF2-40B4-BE49-F238E27FC236}">
                    <a16:creationId xmlns:a16="http://schemas.microsoft.com/office/drawing/2014/main" id="{1BC30E17-1CA0-014F-810A-5187B9A710A3}"/>
                  </a:ext>
                </a:extLst>
              </p:cNvPr>
              <p:cNvSpPr/>
              <p:nvPr/>
            </p:nvSpPr>
            <p:spPr>
              <a:xfrm>
                <a:off x="7033795" y="2858427"/>
                <a:ext cx="891005" cy="163978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1" name="TextBox 78">
                <a:extLst>
                  <a:ext uri="{FF2B5EF4-FFF2-40B4-BE49-F238E27FC236}">
                    <a16:creationId xmlns:a16="http://schemas.microsoft.com/office/drawing/2014/main" id="{52E18471-D7BB-EC4A-9B89-0BF23F5E2EF6}"/>
                  </a:ext>
                </a:extLst>
              </p:cNvPr>
              <p:cNvSpPr txBox="1"/>
              <p:nvPr/>
            </p:nvSpPr>
            <p:spPr>
              <a:xfrm>
                <a:off x="6467771" y="2802015"/>
                <a:ext cx="54373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NEXT</a:t>
                </a:r>
              </a:p>
            </p:txBody>
          </p:sp>
          <p:grpSp>
            <p:nvGrpSpPr>
              <p:cNvPr id="202" name="Group 79">
                <a:extLst>
                  <a:ext uri="{FF2B5EF4-FFF2-40B4-BE49-F238E27FC236}">
                    <a16:creationId xmlns:a16="http://schemas.microsoft.com/office/drawing/2014/main" id="{307891D4-E07A-A146-A80B-C5295CBE0B20}"/>
                  </a:ext>
                </a:extLst>
              </p:cNvPr>
              <p:cNvGrpSpPr/>
              <p:nvPr/>
            </p:nvGrpSpPr>
            <p:grpSpPr>
              <a:xfrm>
                <a:off x="7330796" y="3340584"/>
                <a:ext cx="148501" cy="655915"/>
                <a:chOff x="2286000" y="1066800"/>
                <a:chExt cx="228600" cy="914400"/>
              </a:xfrm>
              <a:solidFill>
                <a:srgbClr val="00E7E6"/>
              </a:solidFill>
            </p:grpSpPr>
            <p:sp>
              <p:nvSpPr>
                <p:cNvPr id="223" name="Rectangle 100">
                  <a:extLst>
                    <a:ext uri="{FF2B5EF4-FFF2-40B4-BE49-F238E27FC236}">
                      <a16:creationId xmlns:a16="http://schemas.microsoft.com/office/drawing/2014/main" id="{2CB7E60A-6DF0-D045-9776-50BEE1C43B4B}"/>
                    </a:ext>
                  </a:extLst>
                </p:cNvPr>
                <p:cNvSpPr/>
                <p:nvPr/>
              </p:nvSpPr>
              <p:spPr>
                <a:xfrm>
                  <a:off x="2286000" y="10668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4" name="Rectangle 101">
                  <a:extLst>
                    <a:ext uri="{FF2B5EF4-FFF2-40B4-BE49-F238E27FC236}">
                      <a16:creationId xmlns:a16="http://schemas.microsoft.com/office/drawing/2014/main" id="{7CEECFDC-7EF1-D641-9AFD-3E08B47A9D5C}"/>
                    </a:ext>
                  </a:extLst>
                </p:cNvPr>
                <p:cNvSpPr/>
                <p:nvPr/>
              </p:nvSpPr>
              <p:spPr>
                <a:xfrm>
                  <a:off x="2286000" y="12954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5" name="Rectangle 102">
                  <a:extLst>
                    <a:ext uri="{FF2B5EF4-FFF2-40B4-BE49-F238E27FC236}">
                      <a16:creationId xmlns:a16="http://schemas.microsoft.com/office/drawing/2014/main" id="{3A1CAF8B-5DE9-6F4E-83F5-67DA35E25012}"/>
                    </a:ext>
                  </a:extLst>
                </p:cNvPr>
                <p:cNvSpPr/>
                <p:nvPr/>
              </p:nvSpPr>
              <p:spPr>
                <a:xfrm>
                  <a:off x="2286000" y="15240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6" name="Rectangle 103">
                  <a:extLst>
                    <a:ext uri="{FF2B5EF4-FFF2-40B4-BE49-F238E27FC236}">
                      <a16:creationId xmlns:a16="http://schemas.microsoft.com/office/drawing/2014/main" id="{2C8E6363-3594-D54A-A78A-4F55049C35DE}"/>
                    </a:ext>
                  </a:extLst>
                </p:cNvPr>
                <p:cNvSpPr/>
                <p:nvPr/>
              </p:nvSpPr>
              <p:spPr>
                <a:xfrm>
                  <a:off x="2286000" y="1752600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203" name="Group 80">
                <a:extLst>
                  <a:ext uri="{FF2B5EF4-FFF2-40B4-BE49-F238E27FC236}">
                    <a16:creationId xmlns:a16="http://schemas.microsoft.com/office/drawing/2014/main" id="{9C9F56B7-C633-FE44-A2CF-CD6B99198AB2}"/>
                  </a:ext>
                </a:extLst>
              </p:cNvPr>
              <p:cNvGrpSpPr/>
              <p:nvPr/>
            </p:nvGrpSpPr>
            <p:grpSpPr>
              <a:xfrm rot="16200000">
                <a:off x="7254662" y="2806908"/>
                <a:ext cx="327958" cy="445502"/>
                <a:chOff x="3581400" y="1065143"/>
                <a:chExt cx="457200" cy="685800"/>
              </a:xfrm>
              <a:solidFill>
                <a:srgbClr val="A200F1"/>
              </a:solidFill>
            </p:grpSpPr>
            <p:sp>
              <p:nvSpPr>
                <p:cNvPr id="219" name="Rectangle 96">
                  <a:extLst>
                    <a:ext uri="{FF2B5EF4-FFF2-40B4-BE49-F238E27FC236}">
                      <a16:creationId xmlns:a16="http://schemas.microsoft.com/office/drawing/2014/main" id="{5FDA2AE5-E96B-8D4B-8618-824015E61A7B}"/>
                    </a:ext>
                  </a:extLst>
                </p:cNvPr>
                <p:cNvSpPr/>
                <p:nvPr/>
              </p:nvSpPr>
              <p:spPr>
                <a:xfrm>
                  <a:off x="35814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0" name="Rectangle 97">
                  <a:extLst>
                    <a:ext uri="{FF2B5EF4-FFF2-40B4-BE49-F238E27FC236}">
                      <a16:creationId xmlns:a16="http://schemas.microsoft.com/office/drawing/2014/main" id="{29FF61F2-7446-D24D-9DFA-9398FC2D9193}"/>
                    </a:ext>
                  </a:extLst>
                </p:cNvPr>
                <p:cNvSpPr/>
                <p:nvPr/>
              </p:nvSpPr>
              <p:spPr>
                <a:xfrm>
                  <a:off x="35814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1" name="Rectangle 98">
                  <a:extLst>
                    <a:ext uri="{FF2B5EF4-FFF2-40B4-BE49-F238E27FC236}">
                      <a16:creationId xmlns:a16="http://schemas.microsoft.com/office/drawing/2014/main" id="{A2AC469C-5BA9-384D-863B-18BADDE56FCE}"/>
                    </a:ext>
                  </a:extLst>
                </p:cNvPr>
                <p:cNvSpPr/>
                <p:nvPr/>
              </p:nvSpPr>
              <p:spPr>
                <a:xfrm>
                  <a:off x="3581400" y="15223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22" name="Rectangle 99">
                  <a:extLst>
                    <a:ext uri="{FF2B5EF4-FFF2-40B4-BE49-F238E27FC236}">
                      <a16:creationId xmlns:a16="http://schemas.microsoft.com/office/drawing/2014/main" id="{C59A145A-9229-A645-BA21-8219DF5A64A1}"/>
                    </a:ext>
                  </a:extLst>
                </p:cNvPr>
                <p:cNvSpPr/>
                <p:nvPr/>
              </p:nvSpPr>
              <p:spPr>
                <a:xfrm>
                  <a:off x="3810000" y="12937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204" name="Group 81">
                <a:extLst>
                  <a:ext uri="{FF2B5EF4-FFF2-40B4-BE49-F238E27FC236}">
                    <a16:creationId xmlns:a16="http://schemas.microsoft.com/office/drawing/2014/main" id="{327FAD2E-55FB-3E40-B087-90AAF101921F}"/>
                  </a:ext>
                </a:extLst>
              </p:cNvPr>
              <p:cNvGrpSpPr/>
              <p:nvPr/>
            </p:nvGrpSpPr>
            <p:grpSpPr>
              <a:xfrm rot="16200000">
                <a:off x="7091323" y="4109165"/>
                <a:ext cx="331523" cy="446578"/>
                <a:chOff x="4572000" y="1065143"/>
                <a:chExt cx="462170" cy="687456"/>
              </a:xfrm>
              <a:solidFill>
                <a:srgbClr val="1200F1"/>
              </a:solidFill>
            </p:grpSpPr>
            <p:sp>
              <p:nvSpPr>
                <p:cNvPr id="215" name="Rectangle 92">
                  <a:extLst>
                    <a:ext uri="{FF2B5EF4-FFF2-40B4-BE49-F238E27FC236}">
                      <a16:creationId xmlns:a16="http://schemas.microsoft.com/office/drawing/2014/main" id="{7B81D297-A866-9545-9231-4A946A7E613D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6" name="Rectangle 93">
                  <a:extLst>
                    <a:ext uri="{FF2B5EF4-FFF2-40B4-BE49-F238E27FC236}">
                      <a16:creationId xmlns:a16="http://schemas.microsoft.com/office/drawing/2014/main" id="{744E859B-2CA2-1948-AAF9-38086F498272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7" name="Rectangle 94">
                  <a:extLst>
                    <a:ext uri="{FF2B5EF4-FFF2-40B4-BE49-F238E27FC236}">
                      <a16:creationId xmlns:a16="http://schemas.microsoft.com/office/drawing/2014/main" id="{CD9D7250-F0CC-0248-9465-D61E8276E1DD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8" name="Rectangle 95">
                  <a:extLst>
                    <a:ext uri="{FF2B5EF4-FFF2-40B4-BE49-F238E27FC236}">
                      <a16:creationId xmlns:a16="http://schemas.microsoft.com/office/drawing/2014/main" id="{E547BFCC-7FCC-4247-8CA9-0A37D8034B98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205" name="Group 82">
                <a:extLst>
                  <a:ext uri="{FF2B5EF4-FFF2-40B4-BE49-F238E27FC236}">
                    <a16:creationId xmlns:a16="http://schemas.microsoft.com/office/drawing/2014/main" id="{9DF9D5D6-F319-E941-9E7C-FB60B145E075}"/>
                  </a:ext>
                </a:extLst>
              </p:cNvPr>
              <p:cNvGrpSpPr/>
              <p:nvPr/>
            </p:nvGrpSpPr>
            <p:grpSpPr>
              <a:xfrm>
                <a:off x="7182296" y="4000338"/>
                <a:ext cx="300230" cy="330333"/>
                <a:chOff x="7991060" y="828507"/>
                <a:chExt cx="462170" cy="460512"/>
              </a:xfrm>
              <a:solidFill>
                <a:srgbClr val="F1F001"/>
              </a:solidFill>
            </p:grpSpPr>
            <p:sp>
              <p:nvSpPr>
                <p:cNvPr id="211" name="Rectangle 88">
                  <a:extLst>
                    <a:ext uri="{FF2B5EF4-FFF2-40B4-BE49-F238E27FC236}">
                      <a16:creationId xmlns:a16="http://schemas.microsoft.com/office/drawing/2014/main" id="{9A38CA6D-65D0-F94B-8D67-FC4F17480D14}"/>
                    </a:ext>
                  </a:extLst>
                </p:cNvPr>
                <p:cNvSpPr/>
                <p:nvPr/>
              </p:nvSpPr>
              <p:spPr>
                <a:xfrm>
                  <a:off x="799106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2" name="Rectangle 89">
                  <a:extLst>
                    <a:ext uri="{FF2B5EF4-FFF2-40B4-BE49-F238E27FC236}">
                      <a16:creationId xmlns:a16="http://schemas.microsoft.com/office/drawing/2014/main" id="{E62D4DE0-639C-004A-969E-B39B9BDBEB21}"/>
                    </a:ext>
                  </a:extLst>
                </p:cNvPr>
                <p:cNvSpPr/>
                <p:nvPr/>
              </p:nvSpPr>
              <p:spPr>
                <a:xfrm>
                  <a:off x="7991060" y="828507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3" name="Rectangle 90">
                  <a:extLst>
                    <a:ext uri="{FF2B5EF4-FFF2-40B4-BE49-F238E27FC236}">
                      <a16:creationId xmlns:a16="http://schemas.microsoft.com/office/drawing/2014/main" id="{3E258223-E2BD-E64B-A956-844A50E554C9}"/>
                    </a:ext>
                  </a:extLst>
                </p:cNvPr>
                <p:cNvSpPr/>
                <p:nvPr/>
              </p:nvSpPr>
              <p:spPr>
                <a:xfrm>
                  <a:off x="8224630" y="83016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214" name="Rectangle 91">
                  <a:extLst>
                    <a:ext uri="{FF2B5EF4-FFF2-40B4-BE49-F238E27FC236}">
                      <a16:creationId xmlns:a16="http://schemas.microsoft.com/office/drawing/2014/main" id="{254957DD-3603-834B-B7F3-4BF151E1D2C3}"/>
                    </a:ext>
                  </a:extLst>
                </p:cNvPr>
                <p:cNvSpPr/>
                <p:nvPr/>
              </p:nvSpPr>
              <p:spPr>
                <a:xfrm>
                  <a:off x="8224630" y="106041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grpSp>
            <p:nvGrpSpPr>
              <p:cNvPr id="206" name="Group 83">
                <a:extLst>
                  <a:ext uri="{FF2B5EF4-FFF2-40B4-BE49-F238E27FC236}">
                    <a16:creationId xmlns:a16="http://schemas.microsoft.com/office/drawing/2014/main" id="{713FB551-BEF7-254F-AA00-E187E2F7284D}"/>
                  </a:ext>
                </a:extLst>
              </p:cNvPr>
              <p:cNvGrpSpPr/>
              <p:nvPr/>
            </p:nvGrpSpPr>
            <p:grpSpPr>
              <a:xfrm flipH="1">
                <a:off x="6526908" y="3066349"/>
                <a:ext cx="300230" cy="493124"/>
                <a:chOff x="4572000" y="1065143"/>
                <a:chExt cx="462170" cy="687456"/>
              </a:xfrm>
              <a:solidFill>
                <a:srgbClr val="F1A200"/>
              </a:solidFill>
            </p:grpSpPr>
            <p:sp>
              <p:nvSpPr>
                <p:cNvPr id="207" name="Rectangle 84">
                  <a:extLst>
                    <a:ext uri="{FF2B5EF4-FFF2-40B4-BE49-F238E27FC236}">
                      <a16:creationId xmlns:a16="http://schemas.microsoft.com/office/drawing/2014/main" id="{C9510899-C2C2-9047-B60D-9416C53959D8}"/>
                    </a:ext>
                  </a:extLst>
                </p:cNvPr>
                <p:cNvSpPr/>
                <p:nvPr/>
              </p:nvSpPr>
              <p:spPr>
                <a:xfrm>
                  <a:off x="457200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08" name="Rectangle 85">
                  <a:extLst>
                    <a:ext uri="{FF2B5EF4-FFF2-40B4-BE49-F238E27FC236}">
                      <a16:creationId xmlns:a16="http://schemas.microsoft.com/office/drawing/2014/main" id="{97A6157B-FA28-D340-83FA-FF73951F5535}"/>
                    </a:ext>
                  </a:extLst>
                </p:cNvPr>
                <p:cNvSpPr/>
                <p:nvPr/>
              </p:nvSpPr>
              <p:spPr>
                <a:xfrm>
                  <a:off x="4572000" y="12953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09" name="Rectangle 86">
                  <a:extLst>
                    <a:ext uri="{FF2B5EF4-FFF2-40B4-BE49-F238E27FC236}">
                      <a16:creationId xmlns:a16="http://schemas.microsoft.com/office/drawing/2014/main" id="{8298CD6D-BF46-9646-A915-FD351E7BA23B}"/>
                    </a:ext>
                  </a:extLst>
                </p:cNvPr>
                <p:cNvSpPr/>
                <p:nvPr/>
              </p:nvSpPr>
              <p:spPr>
                <a:xfrm>
                  <a:off x="4572000" y="1523999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10" name="Rectangle 87">
                  <a:extLst>
                    <a:ext uri="{FF2B5EF4-FFF2-40B4-BE49-F238E27FC236}">
                      <a16:creationId xmlns:a16="http://schemas.microsoft.com/office/drawing/2014/main" id="{6D0DFA88-A62B-CC4A-88C4-99FA077A83A4}"/>
                    </a:ext>
                  </a:extLst>
                </p:cNvPr>
                <p:cNvSpPr/>
                <p:nvPr/>
              </p:nvSpPr>
              <p:spPr>
                <a:xfrm>
                  <a:off x="4805570" y="1065143"/>
                  <a:ext cx="228600" cy="228600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sp>
          <p:nvSpPr>
            <p:cNvPr id="227" name="TextBox 104">
              <a:extLst>
                <a:ext uri="{FF2B5EF4-FFF2-40B4-BE49-F238E27FC236}">
                  <a16:creationId xmlns:a16="http://schemas.microsoft.com/office/drawing/2014/main" id="{87C16508-EAEC-A646-9E52-395685BB5258}"/>
                </a:ext>
              </a:extLst>
            </p:cNvPr>
            <p:cNvSpPr txBox="1"/>
            <p:nvPr/>
          </p:nvSpPr>
          <p:spPr>
            <a:xfrm>
              <a:off x="2430011" y="4138161"/>
              <a:ext cx="901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00D6"/>
                  </a:solidFill>
                  <a:latin typeface="Calibri"/>
                  <a:cs typeface="Calibri"/>
                </a:rPr>
                <a:t>Percept</a:t>
              </a:r>
            </a:p>
          </p:txBody>
        </p:sp>
        <p:sp>
          <p:nvSpPr>
            <p:cNvPr id="228" name="TextBox 105">
              <a:extLst>
                <a:ext uri="{FF2B5EF4-FFF2-40B4-BE49-F238E27FC236}">
                  <a16:creationId xmlns:a16="http://schemas.microsoft.com/office/drawing/2014/main" id="{3361A91D-79F7-6941-97C6-C0F006A9EB97}"/>
                </a:ext>
              </a:extLst>
            </p:cNvPr>
            <p:cNvSpPr txBox="1"/>
            <p:nvPr/>
          </p:nvSpPr>
          <p:spPr>
            <a:xfrm>
              <a:off x="2430011" y="597862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500D6"/>
                  </a:solidFill>
                  <a:latin typeface="Calibri"/>
                  <a:cs typeface="Calibri"/>
                </a:rPr>
                <a:t>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16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562CF-5CE5-A64B-BD86-D0D1D36D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DD5DE8-6D2C-E64C-A2D8-DA77F0233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El universo de una aspiradora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ES_tradnl" dirty="0"/>
              <a:t>Percepciones: </a:t>
            </a:r>
            <a:r>
              <a:rPr lang="es-ES_tradnl" b="1" dirty="0"/>
              <a:t>[</a:t>
            </a:r>
            <a:r>
              <a:rPr lang="es-ES_tradnl" b="1" dirty="0" err="1"/>
              <a:t>location</a:t>
            </a:r>
            <a:r>
              <a:rPr lang="es-ES_tradnl" b="1" dirty="0"/>
              <a:t>, status]</a:t>
            </a:r>
            <a:r>
              <a:rPr lang="es-ES_tradnl" dirty="0"/>
              <a:t>, </a:t>
            </a:r>
            <a:r>
              <a:rPr lang="es-ES_tradnl" dirty="0" err="1"/>
              <a:t>e.g</a:t>
            </a:r>
            <a:r>
              <a:rPr lang="es-ES_tradnl" dirty="0"/>
              <a:t>.,</a:t>
            </a:r>
            <a:r>
              <a:rPr lang="es-ES_tradnl" b="1" dirty="0"/>
              <a:t> [</a:t>
            </a:r>
            <a:r>
              <a:rPr lang="es-ES_tradnl" b="1" i="1" dirty="0" err="1"/>
              <a:t>A</a:t>
            </a:r>
            <a:r>
              <a:rPr lang="es-ES_tradnl" b="1" dirty="0" err="1"/>
              <a:t>,</a:t>
            </a:r>
            <a:r>
              <a:rPr lang="es-ES_tradnl" b="1" i="1" dirty="0" err="1"/>
              <a:t>Dirty</a:t>
            </a:r>
            <a:r>
              <a:rPr lang="es-ES_tradnl" b="1" dirty="0"/>
              <a:t>]</a:t>
            </a:r>
          </a:p>
          <a:p>
            <a:r>
              <a:rPr lang="es-ES_tradnl" dirty="0"/>
              <a:t>Acciones</a:t>
            </a:r>
            <a:r>
              <a:rPr lang="en-US" dirty="0"/>
              <a:t>: </a:t>
            </a:r>
            <a:r>
              <a:rPr lang="en-US" b="1" i="1" dirty="0"/>
              <a:t>Left</a:t>
            </a:r>
            <a:r>
              <a:rPr lang="en-US" b="1" dirty="0"/>
              <a:t>, </a:t>
            </a:r>
            <a:r>
              <a:rPr lang="en-US" b="1" i="1" dirty="0"/>
              <a:t>Right</a:t>
            </a:r>
            <a:r>
              <a:rPr lang="en-US" b="1" dirty="0"/>
              <a:t>, </a:t>
            </a:r>
            <a:r>
              <a:rPr lang="en-US" b="1" i="1" dirty="0"/>
              <a:t>Suck</a:t>
            </a:r>
            <a:r>
              <a:rPr lang="en-US" b="1" dirty="0"/>
              <a:t>, </a:t>
            </a:r>
            <a:r>
              <a:rPr lang="en-US" b="1" i="1" dirty="0" err="1"/>
              <a:t>NoOp</a:t>
            </a:r>
            <a:endParaRPr lang="en-US" b="1" i="1" dirty="0"/>
          </a:p>
          <a:p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D353D9-8893-3842-8CAF-B4090781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67D42-299F-1044-A9DA-763ED3A7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2971C-1BDA-E342-BD5E-F134956E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830E8C-0B4E-807C-5FD7-C7BA5FBB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60" y="2327840"/>
            <a:ext cx="4844479" cy="25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638FF-2104-3F49-B232-289429DB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68366-18CD-4741-93C9-9A2C5014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4A70E8-DEDA-F444-B13F-FA89B6E4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7F500A-825E-E242-A3E7-4B739419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14</a:t>
            </a:fld>
            <a:endParaRPr lang="es-ES_tradnl"/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BB11B10-CAB3-9445-9288-4DF4B589A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37151"/>
              </p:ext>
            </p:extLst>
          </p:nvPr>
        </p:nvGraphicFramePr>
        <p:xfrm>
          <a:off x="1461082" y="2224086"/>
          <a:ext cx="3352800" cy="31165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60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Percept sequence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/>
                        <a:t>[</a:t>
                      </a:r>
                      <a:r>
                        <a:rPr lang="en-US" sz="2000" dirty="0" err="1"/>
                        <a:t>A,Clean</a:t>
                      </a:r>
                      <a:r>
                        <a:rPr lang="en-US" sz="2000" dirty="0"/>
                        <a:t>]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Right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A,Dirty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B,Clean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B,Dirty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A,Clean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B,Clean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A,Clean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B,Dirty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E84207FA-C0DF-3141-BE67-992A93F6B67B}"/>
              </a:ext>
            </a:extLst>
          </p:cNvPr>
          <p:cNvSpPr txBox="1"/>
          <p:nvPr/>
        </p:nvSpPr>
        <p:spPr>
          <a:xfrm>
            <a:off x="2070685" y="1690688"/>
            <a:ext cx="199284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s-ES_tradnl" b="1" i="1" dirty="0">
                <a:latin typeface="Calibri"/>
                <a:cs typeface="Calibri"/>
              </a:rPr>
              <a:t>Función del agente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27D14D3-F181-4548-88CC-0BE018144ECE}"/>
              </a:ext>
            </a:extLst>
          </p:cNvPr>
          <p:cNvSpPr txBox="1"/>
          <p:nvPr/>
        </p:nvSpPr>
        <p:spPr>
          <a:xfrm>
            <a:off x="7011102" y="1690688"/>
            <a:ext cx="1144853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s-ES_tradnl" b="1" i="1" dirty="0">
                <a:latin typeface="Calibri"/>
                <a:cs typeface="Calibri"/>
              </a:rPr>
              <a:t>Programa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D0F0AAA-CF1E-0944-A9A8-1C6A4FFDD306}"/>
              </a:ext>
            </a:extLst>
          </p:cNvPr>
          <p:cNvSpPr txBox="1"/>
          <p:nvPr/>
        </p:nvSpPr>
        <p:spPr>
          <a:xfrm>
            <a:off x="5487100" y="2147887"/>
            <a:ext cx="4768153" cy="1754320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b="1" dirty="0"/>
              <a:t>function</a:t>
            </a:r>
            <a:r>
              <a:rPr lang="en-US" dirty="0"/>
              <a:t> Reflex-Vacuum-Agent([</a:t>
            </a:r>
            <a:r>
              <a:rPr lang="en-US" b="1" dirty="0" err="1"/>
              <a:t>location</a:t>
            </a:r>
            <a:r>
              <a:rPr lang="en-US" dirty="0" err="1"/>
              <a:t>,</a:t>
            </a:r>
            <a:r>
              <a:rPr lang="en-US" b="1" dirty="0" err="1"/>
              <a:t>status</a:t>
            </a:r>
            <a:r>
              <a:rPr lang="en-US" dirty="0"/>
              <a:t>]) </a:t>
            </a:r>
          </a:p>
          <a:p>
            <a:r>
              <a:rPr lang="en-US" dirty="0"/>
              <a:t>	</a:t>
            </a:r>
            <a:r>
              <a:rPr lang="en-US" b="1" dirty="0"/>
              <a:t>returns</a:t>
            </a:r>
            <a:r>
              <a:rPr lang="en-US" dirty="0"/>
              <a:t> an action </a:t>
            </a:r>
          </a:p>
          <a:p>
            <a:r>
              <a:rPr lang="en-US" b="1" dirty="0"/>
              <a:t>if</a:t>
            </a:r>
            <a:r>
              <a:rPr lang="en-US" dirty="0"/>
              <a:t> status = Dirty </a:t>
            </a:r>
            <a:r>
              <a:rPr lang="en-US" b="1" dirty="0"/>
              <a:t>then return </a:t>
            </a:r>
            <a:r>
              <a:rPr lang="en-US" dirty="0"/>
              <a:t>Suck </a:t>
            </a:r>
          </a:p>
          <a:p>
            <a:r>
              <a:rPr lang="en-US" b="1" dirty="0"/>
              <a:t>else if </a:t>
            </a:r>
            <a:r>
              <a:rPr lang="en-US" dirty="0"/>
              <a:t>location = A </a:t>
            </a:r>
            <a:r>
              <a:rPr lang="en-US" b="1" dirty="0"/>
              <a:t>then return </a:t>
            </a:r>
            <a:r>
              <a:rPr lang="en-US" dirty="0"/>
              <a:t>Right </a:t>
            </a:r>
          </a:p>
          <a:p>
            <a:r>
              <a:rPr lang="en-US" b="1" dirty="0"/>
              <a:t>else if </a:t>
            </a:r>
            <a:r>
              <a:rPr lang="en-US" dirty="0"/>
              <a:t>location = B </a:t>
            </a:r>
            <a:r>
              <a:rPr lang="en-US" b="1" dirty="0"/>
              <a:t>then return </a:t>
            </a:r>
            <a:r>
              <a:rPr lang="en-US" dirty="0"/>
              <a:t>Left </a:t>
            </a:r>
          </a:p>
          <a:p>
            <a:endParaRPr lang="en-US" dirty="0" err="1">
              <a:latin typeface="Calibri"/>
              <a:cs typeface="Calibri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F2F3B4E-8439-CB40-8FA3-ABF7BF80BDE5}"/>
              </a:ext>
            </a:extLst>
          </p:cNvPr>
          <p:cNvSpPr txBox="1"/>
          <p:nvPr/>
        </p:nvSpPr>
        <p:spPr>
          <a:xfrm>
            <a:off x="5487100" y="3901250"/>
            <a:ext cx="5937382" cy="1400377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s-ES_tradnl" sz="2000" b="1" dirty="0">
                <a:latin typeface="Calibri"/>
                <a:cs typeface="Calibri"/>
              </a:rPr>
              <a:t>Podemos preguntarnos:</a:t>
            </a:r>
          </a:p>
          <a:p>
            <a:endParaRPr lang="es-ES_tradnl" sz="500" dirty="0"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"/>
                <a:cs typeface="Calibri"/>
              </a:rPr>
              <a:t>¿Cuál es la función correcta para el agente?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"/>
                <a:cs typeface="Calibri"/>
              </a:rPr>
              <a:t>¿Puede ser implementada por un programa simple?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latin typeface="Calibri"/>
                <a:cs typeface="Calibri"/>
              </a:rPr>
              <a:t>¿Cuál es el tipo de programa?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62E6148-4E00-F84A-A60C-C87B783166A1}"/>
              </a:ext>
            </a:extLst>
          </p:cNvPr>
          <p:cNvSpPr txBox="1"/>
          <p:nvPr/>
        </p:nvSpPr>
        <p:spPr>
          <a:xfrm>
            <a:off x="904188" y="5643231"/>
            <a:ext cx="4736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¿Esta función tiene algún problema?</a:t>
            </a:r>
          </a:p>
        </p:txBody>
      </p:sp>
    </p:spTree>
    <p:extLst>
      <p:ext uri="{BB962C8B-B14F-4D97-AF65-F5344CB8AC3E}">
        <p14:creationId xmlns:p14="http://schemas.microsoft.com/office/powerpoint/2010/main" val="36491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Racionalidad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314476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Racionalidad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s-ES_tradnl" sz="2600" b="1" dirty="0"/>
              <a:t>Comportamiento</a:t>
            </a:r>
            <a:r>
              <a:rPr lang="es-ES_tradnl" sz="2600" dirty="0"/>
              <a:t> </a:t>
            </a:r>
            <a:r>
              <a:rPr lang="es-ES_tradnl" sz="2600" b="1" dirty="0"/>
              <a:t>racional</a:t>
            </a:r>
            <a:r>
              <a:rPr lang="es-ES_tradnl" sz="2600" dirty="0"/>
              <a:t>: hacer lo correcto</a:t>
            </a:r>
          </a:p>
          <a:p>
            <a:r>
              <a:rPr lang="es-ES_tradnl" sz="2600" b="1" dirty="0"/>
              <a:t>Hacer</a:t>
            </a:r>
            <a:r>
              <a:rPr lang="es-ES_tradnl" sz="2600" dirty="0"/>
              <a:t> </a:t>
            </a:r>
            <a:r>
              <a:rPr lang="es-ES_tradnl" sz="2600" b="1" dirty="0"/>
              <a:t>lo</a:t>
            </a:r>
            <a:r>
              <a:rPr lang="es-ES_tradnl" sz="2600" dirty="0"/>
              <a:t> </a:t>
            </a:r>
            <a:r>
              <a:rPr lang="es-ES_tradnl" sz="2600" b="1" dirty="0"/>
              <a:t>correcto</a:t>
            </a:r>
            <a:r>
              <a:rPr lang="es-ES_tradnl" sz="2600" dirty="0"/>
              <a:t>: aquello que maximiza mis objetivos (o beneficio) a partir de la información disponible</a:t>
            </a:r>
          </a:p>
          <a:p>
            <a:r>
              <a:rPr lang="es-ES_tradnl" sz="2600" dirty="0"/>
              <a:t>El comportamiento de un agente se evalúa a partir del resultado de sus acciones</a:t>
            </a:r>
          </a:p>
          <a:p>
            <a:r>
              <a:rPr lang="es-ES_tradnl" sz="2600" dirty="0"/>
              <a:t>No necesariamente implica procesos de </a:t>
            </a:r>
            <a:r>
              <a:rPr lang="es-ES_tradnl" sz="2600" b="1" dirty="0"/>
              <a:t>pensamiento</a:t>
            </a:r>
            <a:r>
              <a:rPr lang="es-ES_tradnl" sz="2600" dirty="0"/>
              <a:t> </a:t>
            </a:r>
            <a:r>
              <a:rPr lang="es-ES_tradnl" sz="2600" b="1" dirty="0"/>
              <a:t>complejo</a:t>
            </a:r>
            <a:r>
              <a:rPr lang="es-ES_tradnl" sz="2600" dirty="0"/>
              <a:t> </a:t>
            </a:r>
          </a:p>
          <a:p>
            <a:r>
              <a:rPr lang="es-ES_tradnl" sz="2600" dirty="0"/>
              <a:t>Las limitaciones de recursos computacionales hacen la idea de </a:t>
            </a:r>
            <a:r>
              <a:rPr lang="es-ES_tradnl" sz="2600" b="1" dirty="0"/>
              <a:t>racionalidad</a:t>
            </a:r>
            <a:r>
              <a:rPr lang="es-ES_tradnl" sz="2600" dirty="0"/>
              <a:t> </a:t>
            </a:r>
            <a:r>
              <a:rPr lang="es-ES_tradnl" sz="2600" b="1" dirty="0"/>
              <a:t>perfecta</a:t>
            </a:r>
            <a:r>
              <a:rPr lang="es-ES_tradnl" sz="2600" dirty="0"/>
              <a:t> un propósito inviable</a:t>
            </a:r>
          </a:p>
          <a:p>
            <a:endParaRPr lang="es-ES_tradnl" dirty="0"/>
          </a:p>
          <a:p>
            <a:pPr marL="0" indent="0" algn="ctr">
              <a:buNone/>
            </a:pPr>
            <a:r>
              <a:rPr lang="es-ES_tradnl" b="1" dirty="0"/>
              <a:t>“</a:t>
            </a:r>
            <a:r>
              <a:rPr lang="es-ES_tradnl" b="1" i="1" dirty="0"/>
              <a:t>Diseñar el mejor programa, según los recursos y la información disponible”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endParaRPr lang="es-ES_tradn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456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560D7-0C7B-D64F-8785-56A132F0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Racionalidad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D41AC5-2783-5341-BA4B-DEDC11CE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marL="0" indent="0" algn="ctr">
              <a:buNone/>
            </a:pPr>
            <a:endParaRPr lang="es-ES_tradnl" sz="2600" b="1" i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s-ES_tradnl" sz="2600" b="1" i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s-ES_tradnl" sz="2600" b="1" i="1" dirty="0">
                <a:solidFill>
                  <a:srgbClr val="C00000"/>
                </a:solidFill>
              </a:rPr>
              <a:t>¿Podemos decir que nuestro programa para la aspiradora es racional?</a:t>
            </a:r>
            <a:endParaRPr lang="es-ES_tradnl" sz="2600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29997-B948-F148-9B65-46476169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3CA4-3E8F-784F-A7FF-5DA05FB8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0E717-828C-3944-93A6-4F2235F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17</a:t>
            </a:fld>
            <a:endParaRPr lang="es-ES_tradnl"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9865E2E-55E0-1143-9CEA-EDAC2F3D0FA1}"/>
              </a:ext>
            </a:extLst>
          </p:cNvPr>
          <p:cNvGraphicFramePr>
            <a:graphicFrameLocks noGrp="1"/>
          </p:cNvGraphicFramePr>
          <p:nvPr/>
        </p:nvGraphicFramePr>
        <p:xfrm>
          <a:off x="1461082" y="2224086"/>
          <a:ext cx="3352800" cy="296937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Percept sequence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[</a:t>
                      </a:r>
                      <a:r>
                        <a:rPr lang="en-US" sz="1800" dirty="0" err="1"/>
                        <a:t>A,Clean</a:t>
                      </a:r>
                      <a:r>
                        <a:rPr lang="en-US" sz="1800" dirty="0"/>
                        <a:t>]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Right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A,Dirty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B,Clean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B,Dirty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A,Clean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B,Clean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91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A,Clean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B,Dirty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302A1A12-99C4-A84A-A30D-ECF8330DE47B}"/>
              </a:ext>
            </a:extLst>
          </p:cNvPr>
          <p:cNvSpPr txBox="1"/>
          <p:nvPr/>
        </p:nvSpPr>
        <p:spPr>
          <a:xfrm>
            <a:off x="1843993" y="1583040"/>
            <a:ext cx="2586978" cy="46165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s-ES_tradnl" sz="2400" b="1" i="1" dirty="0">
                <a:latin typeface="Calibri"/>
                <a:cs typeface="Calibri"/>
              </a:rPr>
              <a:t>Función del agente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E9E8ADF-9417-D348-9591-DCB76E3B4542}"/>
              </a:ext>
            </a:extLst>
          </p:cNvPr>
          <p:cNvSpPr txBox="1"/>
          <p:nvPr/>
        </p:nvSpPr>
        <p:spPr>
          <a:xfrm>
            <a:off x="5533902" y="2321007"/>
            <a:ext cx="6330888" cy="221598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2400" b="1" dirty="0"/>
              <a:t>function</a:t>
            </a:r>
            <a:r>
              <a:rPr lang="en-US" sz="2400" dirty="0"/>
              <a:t> Reflex-Vacuum-Agent([</a:t>
            </a:r>
            <a:r>
              <a:rPr lang="en-US" sz="2400" b="1" dirty="0" err="1"/>
              <a:t>location</a:t>
            </a:r>
            <a:r>
              <a:rPr lang="en-US" sz="2400" dirty="0" err="1"/>
              <a:t>,</a:t>
            </a:r>
            <a:r>
              <a:rPr lang="en-US" sz="2400" b="1" dirty="0" err="1"/>
              <a:t>status</a:t>
            </a:r>
            <a:r>
              <a:rPr lang="en-US" sz="2400" dirty="0"/>
              <a:t>]) </a:t>
            </a:r>
          </a:p>
          <a:p>
            <a:r>
              <a:rPr lang="en-US" sz="2400" dirty="0"/>
              <a:t>	</a:t>
            </a:r>
            <a:r>
              <a:rPr lang="en-US" sz="2400" b="1" dirty="0"/>
              <a:t>returns</a:t>
            </a:r>
            <a:r>
              <a:rPr lang="en-US" sz="2400" dirty="0"/>
              <a:t> an action </a:t>
            </a:r>
          </a:p>
          <a:p>
            <a:r>
              <a:rPr lang="en-US" sz="2400" b="1" dirty="0"/>
              <a:t>if</a:t>
            </a:r>
            <a:r>
              <a:rPr lang="en-US" sz="2400" dirty="0"/>
              <a:t> status = Dirty </a:t>
            </a:r>
            <a:r>
              <a:rPr lang="en-US" sz="2400" b="1" dirty="0"/>
              <a:t>then return </a:t>
            </a:r>
            <a:r>
              <a:rPr lang="en-US" sz="2400" dirty="0"/>
              <a:t>Suck </a:t>
            </a:r>
          </a:p>
          <a:p>
            <a:r>
              <a:rPr lang="en-US" sz="2400" b="1" dirty="0"/>
              <a:t>  else if </a:t>
            </a:r>
            <a:r>
              <a:rPr lang="en-US" sz="2400" dirty="0"/>
              <a:t>location = A </a:t>
            </a:r>
            <a:r>
              <a:rPr lang="en-US" sz="2400" b="1" dirty="0"/>
              <a:t>then return </a:t>
            </a:r>
            <a:r>
              <a:rPr lang="en-US" sz="2400" dirty="0"/>
              <a:t>Right </a:t>
            </a:r>
          </a:p>
          <a:p>
            <a:r>
              <a:rPr lang="en-US" sz="2400" b="1" dirty="0"/>
              <a:t>    else if </a:t>
            </a:r>
            <a:r>
              <a:rPr lang="en-US" sz="2400" dirty="0"/>
              <a:t>location = B </a:t>
            </a:r>
            <a:r>
              <a:rPr lang="en-US" sz="2400" b="1" dirty="0"/>
              <a:t>then return </a:t>
            </a:r>
            <a:r>
              <a:rPr lang="en-US" sz="2400" dirty="0"/>
              <a:t>Left </a:t>
            </a:r>
          </a:p>
          <a:p>
            <a:endParaRPr lang="en-US" dirty="0" err="1">
              <a:latin typeface="Calibri"/>
              <a:cs typeface="Calibr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33A975-FFEB-F3D0-B9E1-2151E1DD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80" y="82010"/>
            <a:ext cx="2269840" cy="11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Racionalidad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DF4DE8C-C7CA-F543-A203-533EB7259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sz="2600" dirty="0"/>
                  <a:t>Debemos definir una </a:t>
                </a:r>
                <a:r>
                  <a:rPr lang="es-ES_tradnl" sz="2600" b="1" dirty="0"/>
                  <a:t>métrica de desempeño</a:t>
                </a:r>
                <a:r>
                  <a:rPr lang="es-ES_tradnl" sz="2600" dirty="0"/>
                  <a:t> para nuestra aspiradora</a:t>
                </a:r>
              </a:p>
              <a:p>
                <a:pPr lvl="1"/>
                <a:r>
                  <a:rPr lang="es-ES_tradnl" dirty="0"/>
                  <a:t>Un punto por cada cuadro que se limpie en el tiempo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s-ES_tradnl" dirty="0"/>
              </a:p>
              <a:p>
                <a:pPr lvl="1"/>
                <a:r>
                  <a:rPr lang="es-ES_tradnl" dirty="0"/>
                  <a:t>Un punto por cada cuadrado que se limpie en el tiempo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ES_tradnl" dirty="0"/>
                  <a:t>, menos uno por cada movimiento</a:t>
                </a:r>
              </a:p>
              <a:p>
                <a:pPr lvl="1"/>
                <a:r>
                  <a:rPr lang="es-ES_tradnl" dirty="0"/>
                  <a:t>Penalizar, por tener más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_tradnl" dirty="0"/>
                  <a:t> cuadrados sucios</a:t>
                </a:r>
              </a:p>
              <a:p>
                <a:r>
                  <a:rPr lang="es-ES_tradnl" sz="2600" dirty="0"/>
                  <a:t>Un </a:t>
                </a:r>
                <a:r>
                  <a:rPr lang="es-ES_tradnl" sz="2600" b="1" dirty="0"/>
                  <a:t>agente racional</a:t>
                </a:r>
                <a:r>
                  <a:rPr lang="es-ES_tradnl" sz="2600" dirty="0"/>
                  <a:t> selecciona las acciones que </a:t>
                </a:r>
                <a:r>
                  <a:rPr lang="es-ES_tradnl" sz="2600" b="1" dirty="0"/>
                  <a:t>maximizan</a:t>
                </a:r>
                <a:r>
                  <a:rPr lang="es-ES_tradnl" sz="2600" dirty="0"/>
                  <a:t> el </a:t>
                </a:r>
                <a:r>
                  <a:rPr lang="es-ES_tradnl" sz="2600" b="1" dirty="0"/>
                  <a:t>valor esperado</a:t>
                </a:r>
                <a:r>
                  <a:rPr lang="es-ES_tradnl" sz="2600" dirty="0"/>
                  <a:t> de la </a:t>
                </a:r>
                <a:r>
                  <a:rPr lang="es-ES_tradnl" sz="2600" b="1" dirty="0"/>
                  <a:t>medida de desempeño</a:t>
                </a:r>
                <a:r>
                  <a:rPr lang="es-ES_tradnl" sz="2600" dirty="0"/>
                  <a:t> basado en la secuencia de percepciones hasta el momento</a:t>
                </a:r>
              </a:p>
              <a:p>
                <a:r>
                  <a:rPr lang="es-ES_tradnl" sz="2600" dirty="0"/>
                  <a:t>La métrica de desempeño debe ser definida en términos de los estados del ambiente y no del agente</a:t>
                </a:r>
              </a:p>
              <a:p>
                <a:endParaRPr lang="es-ES_tradnl" dirty="0"/>
              </a:p>
              <a:p>
                <a:pPr marL="457200" lvl="1" indent="0">
                  <a:buNone/>
                </a:pPr>
                <a:endParaRPr lang="es-ES_tradnl" dirty="0"/>
              </a:p>
              <a:p>
                <a:pPr marL="0" indent="0">
                  <a:buNone/>
                </a:pPr>
                <a:endParaRPr lang="es-ES_tradnl" dirty="0"/>
              </a:p>
              <a:p>
                <a:pPr marL="457200" lvl="1" indent="0">
                  <a:buNone/>
                </a:pPr>
                <a:endParaRPr lang="es-ES_tradnl" dirty="0"/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DF4DE8C-C7CA-F543-A203-533EB7259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18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C3EF3A-9E9B-9D7C-465C-85C61BA3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80" y="82010"/>
            <a:ext cx="2269840" cy="11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Racionalidad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/>
              <a:t>La </a:t>
            </a:r>
            <a:r>
              <a:rPr lang="es-ES_tradnl" sz="2600" b="1" dirty="0"/>
              <a:t>racionalidad</a:t>
            </a:r>
            <a:r>
              <a:rPr lang="es-ES_tradnl" sz="2600" dirty="0"/>
              <a:t> en cualquier instante de tiempo depende de cuatro factores:</a:t>
            </a:r>
          </a:p>
          <a:p>
            <a:pPr marL="0" indent="0">
              <a:buNone/>
            </a:pPr>
            <a:endParaRPr lang="es-ES_tradnl" sz="1000" dirty="0"/>
          </a:p>
          <a:p>
            <a:pPr lvl="1"/>
            <a:r>
              <a:rPr lang="es-ES" sz="2600" dirty="0"/>
              <a:t>La </a:t>
            </a:r>
            <a:r>
              <a:rPr lang="es-ES" sz="2600" b="1" dirty="0"/>
              <a:t>métrica</a:t>
            </a:r>
            <a:r>
              <a:rPr lang="es-ES" sz="2600" dirty="0"/>
              <a:t> de desempeño que define el criterio de éxito</a:t>
            </a:r>
            <a:endParaRPr lang="es-CO" sz="2600" dirty="0"/>
          </a:p>
          <a:p>
            <a:pPr lvl="1"/>
            <a:r>
              <a:rPr lang="es-ES_tradnl" sz="2600" dirty="0"/>
              <a:t>El </a:t>
            </a:r>
            <a:r>
              <a:rPr lang="es-ES_tradnl" sz="2600" b="1" dirty="0"/>
              <a:t>conocimiento</a:t>
            </a:r>
            <a:r>
              <a:rPr lang="es-ES_tradnl" sz="2600" dirty="0"/>
              <a:t> previo del agente sobre el ambiente</a:t>
            </a:r>
          </a:p>
          <a:p>
            <a:pPr lvl="1"/>
            <a:r>
              <a:rPr lang="es-ES_tradnl" sz="2600" dirty="0"/>
              <a:t>Las </a:t>
            </a:r>
            <a:r>
              <a:rPr lang="es-ES_tradnl" sz="2600" b="1" dirty="0"/>
              <a:t>acciones</a:t>
            </a:r>
            <a:r>
              <a:rPr lang="es-ES_tradnl" sz="2600" dirty="0"/>
              <a:t> que el agente puede realizar</a:t>
            </a:r>
          </a:p>
          <a:p>
            <a:pPr lvl="1"/>
            <a:r>
              <a:rPr lang="es-ES_tradnl" sz="2600" dirty="0"/>
              <a:t>La secuencia de </a:t>
            </a:r>
            <a:r>
              <a:rPr lang="es-ES_tradnl" sz="2600" b="1" dirty="0"/>
              <a:t>percepciones</a:t>
            </a:r>
            <a:r>
              <a:rPr lang="es-ES_tradnl" sz="2600" dirty="0"/>
              <a:t> percibidas por el agente hasta el momento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19</a:t>
            </a:fld>
            <a:endParaRPr lang="es-ES_tradnl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463F55AC-40FF-0B68-9B04-7CC122FD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58958" y="4639675"/>
            <a:ext cx="3394842" cy="221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05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Racionalidad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600" dirty="0"/>
              <a:t>A partir de esto podemos construir la siguiente definición de agente racional:</a:t>
            </a:r>
          </a:p>
          <a:p>
            <a:pPr marL="0" indent="0">
              <a:buNone/>
            </a:pPr>
            <a:endParaRPr lang="es-ES_tradnl" sz="2600" dirty="0"/>
          </a:p>
          <a:p>
            <a:pPr marL="0" indent="0" algn="ctr">
              <a:buNone/>
            </a:pPr>
            <a:r>
              <a:rPr lang="es-ES_tradnl" sz="2600" i="1" dirty="0"/>
              <a:t>Para cada posible secuencia de percepciones, un </a:t>
            </a:r>
            <a:r>
              <a:rPr lang="es-ES_tradnl" sz="2600" b="1" i="1" dirty="0"/>
              <a:t>agente racional </a:t>
            </a:r>
            <a:r>
              <a:rPr lang="es-ES_tradnl" sz="2600" i="1" dirty="0"/>
              <a:t>debe seleccionar la acción que permite </a:t>
            </a:r>
            <a:r>
              <a:rPr lang="es-ES_tradnl" sz="2600" b="1" i="1" dirty="0"/>
              <a:t>maximizar el valor esperado de sus medias de desempeño</a:t>
            </a:r>
            <a:r>
              <a:rPr lang="es-ES_tradnl" sz="2600" i="1" dirty="0"/>
              <a:t>, dada la información que proporciona la secuencia de percepciones y el </a:t>
            </a:r>
            <a:r>
              <a:rPr lang="es-ES_tradnl" sz="2600" b="1" i="1" dirty="0"/>
              <a:t>conocimiento incorporado </a:t>
            </a:r>
            <a:r>
              <a:rPr lang="es-ES_tradnl" sz="2600" i="1" dirty="0"/>
              <a:t>previamente en el agente</a:t>
            </a:r>
          </a:p>
          <a:p>
            <a:pPr marL="0" indent="0">
              <a:buNone/>
            </a:pPr>
            <a:endParaRPr lang="es-ES_tradnl" sz="100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79C8F78F-88ED-3676-0E03-5EE1AC1E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58958" y="4639675"/>
            <a:ext cx="3394842" cy="221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635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Revisión sesión anterior</a:t>
            </a:r>
          </a:p>
          <a:p>
            <a:r>
              <a:rPr lang="es-ES_tradnl" dirty="0"/>
              <a:t>La idea de agente</a:t>
            </a:r>
          </a:p>
          <a:p>
            <a:r>
              <a:rPr lang="es-ES_tradnl" dirty="0"/>
              <a:t>Racionalidad</a:t>
            </a:r>
          </a:p>
          <a:p>
            <a:r>
              <a:rPr lang="es-ES_tradnl" dirty="0"/>
              <a:t>PEAS (Métricas de desempeño, ambientes, actuadores y sensores)</a:t>
            </a:r>
          </a:p>
          <a:p>
            <a:r>
              <a:rPr lang="es-ES_tradnl" dirty="0"/>
              <a:t>Tipos de ambientes</a:t>
            </a:r>
          </a:p>
          <a:p>
            <a:r>
              <a:rPr lang="es-ES_tradnl" dirty="0"/>
              <a:t>Tipos de agentes </a:t>
            </a:r>
          </a:p>
          <a:p>
            <a:r>
              <a:rPr lang="es-ES_tradnl" dirty="0"/>
              <a:t>Ejercicios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endParaRPr lang="es-ES_tradn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9612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Racionalidad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DF4DE8C-C7CA-F543-A203-533EB72598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sz="2600" dirty="0"/>
                  <a:t>Vale la pena hace algunas aclaraciones sobre la idea de racionalidad</a:t>
                </a:r>
              </a:p>
              <a:p>
                <a:pPr marL="0" indent="0">
                  <a:buNone/>
                </a:pPr>
                <a:endParaRPr lang="es-ES_tradnl" dirty="0"/>
              </a:p>
              <a:p>
                <a:pPr lvl="1"/>
                <a:r>
                  <a:rPr lang="es-ES_tradnl" sz="2600" dirty="0"/>
                  <a:t>Racional </a:t>
                </a:r>
                <a14:m>
                  <m:oMath xmlns:m="http://schemas.openxmlformats.org/officeDocument/2006/math">
                    <m:r>
                      <a:rPr lang="es-ES_trad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sz="2600" dirty="0"/>
                  <a:t> </a:t>
                </a:r>
                <a:r>
                  <a:rPr lang="es-CO" sz="2600" dirty="0"/>
                  <a:t>Omnisciente</a:t>
                </a:r>
              </a:p>
              <a:p>
                <a:pPr lvl="1"/>
                <a:r>
                  <a:rPr lang="es-CO" sz="2600" dirty="0"/>
                  <a:t>Racional </a:t>
                </a:r>
                <a14:m>
                  <m:oMath xmlns:m="http://schemas.openxmlformats.org/officeDocument/2006/math">
                    <m:r>
                      <a:rPr lang="es-ES_tradnl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sz="2600" dirty="0"/>
                  <a:t> </a:t>
                </a:r>
                <a:r>
                  <a:rPr lang="es-ES" sz="2600" dirty="0"/>
                  <a:t>Clarividente</a:t>
                </a:r>
              </a:p>
              <a:p>
                <a:pPr lvl="1"/>
                <a:r>
                  <a:rPr lang="es-ES_tradnl" sz="2600" dirty="0"/>
                  <a:t>Racional</a:t>
                </a:r>
                <a:r>
                  <a:rPr lang="es-ES_tradnl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_tradnl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sz="2600" dirty="0"/>
                  <a:t> Exitoso</a:t>
                </a:r>
              </a:p>
              <a:p>
                <a:pPr lvl="1"/>
                <a:r>
                  <a:rPr lang="es-ES_tradnl" sz="2600" dirty="0"/>
                  <a:t>Racional </a:t>
                </a:r>
                <a14:m>
                  <m:oMath xmlns:m="http://schemas.openxmlformats.org/officeDocument/2006/math">
                    <m:r>
                      <a:rPr lang="es-ES_trad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_tradnl" sz="2600" dirty="0"/>
                  <a:t> Explorar, aprender, autonomía</a:t>
                </a:r>
              </a:p>
              <a:p>
                <a:pPr lvl="1"/>
                <a:r>
                  <a:rPr lang="es-ES_tradnl" sz="2600" dirty="0"/>
                  <a:t>¿Un agente comete errores?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DF4DE8C-C7CA-F543-A203-533EB7259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21</a:t>
            </a:fld>
            <a:endParaRPr lang="es-ES_tradn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575D35-27FC-F84B-B169-DA7F96E47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5" t="-2828" r="19846" b="7147"/>
          <a:stretch/>
        </p:blipFill>
        <p:spPr>
          <a:xfrm flipH="1">
            <a:off x="9982200" y="3429000"/>
            <a:ext cx="1329518" cy="21965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7419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PEAS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273530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52C1A-6DE2-3346-9736-B8B91D9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90DAB-A5A5-444D-A76D-79C10567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Para diseñar un agente racional debemos especificar el “Problema” para el cual el agente será la solución.  </a:t>
            </a: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lvl="1"/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BCD776-ACE4-1041-9C90-5F4D1E10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24441B-0EE1-E746-8CFC-1F0FC01C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6EE13-1EB0-9141-BB13-A7FC8E07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9C080C-DA31-3441-8423-C434F47C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08" y="2827090"/>
            <a:ext cx="4823583" cy="289577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7EF433D-23B5-9D4D-BFE5-AFBBC45F950F}"/>
              </a:ext>
            </a:extLst>
          </p:cNvPr>
          <p:cNvSpPr txBox="1"/>
          <p:nvPr/>
        </p:nvSpPr>
        <p:spPr>
          <a:xfrm>
            <a:off x="7475161" y="5929513"/>
            <a:ext cx="2270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Jugador humano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06BDE8-21E3-924C-A2A5-CF82B2AEEED9}"/>
              </a:ext>
            </a:extLst>
          </p:cNvPr>
          <p:cNvSpPr txBox="1"/>
          <p:nvPr/>
        </p:nvSpPr>
        <p:spPr>
          <a:xfrm>
            <a:off x="1390459" y="2958597"/>
            <a:ext cx="30379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  <a:p>
            <a:pPr lvl="1"/>
            <a:r>
              <a:rPr lang="en-US" sz="3000" b="1" dirty="0"/>
              <a:t>P</a:t>
            </a:r>
            <a:r>
              <a:rPr lang="en-US" sz="3000" dirty="0"/>
              <a:t>erformance: ?</a:t>
            </a:r>
          </a:p>
          <a:p>
            <a:pPr lvl="1"/>
            <a:r>
              <a:rPr lang="en-US" sz="3000" b="1" dirty="0"/>
              <a:t>E</a:t>
            </a:r>
            <a:r>
              <a:rPr lang="en-US" sz="3000" dirty="0"/>
              <a:t>nvironment: ?</a:t>
            </a:r>
          </a:p>
          <a:p>
            <a:pPr lvl="1"/>
            <a:r>
              <a:rPr lang="en-US" sz="3000" b="1" dirty="0"/>
              <a:t>A</a:t>
            </a:r>
            <a:r>
              <a:rPr lang="en-US" sz="3000" dirty="0"/>
              <a:t>ctuators: ?</a:t>
            </a:r>
          </a:p>
          <a:p>
            <a:pPr lvl="1"/>
            <a:r>
              <a:rPr lang="en-US" sz="3000" b="1" dirty="0"/>
              <a:t>S</a:t>
            </a:r>
            <a:r>
              <a:rPr lang="en-US" sz="3000" dirty="0"/>
              <a:t>ensors: 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235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5C8E8-87C2-5A4D-9B73-B409E267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PEAS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6976C-9752-1A49-B09C-05600C70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6F5F4D-7659-9046-870B-C75CB385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0E057-3820-5846-828E-EE0AA702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24</a:t>
            </a:fld>
            <a:endParaRPr lang="es-ES_tradnl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7E4A55E-26CA-3C4C-87AA-1AA276F9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40" y="2551806"/>
            <a:ext cx="2243520" cy="3111206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A8FC69-FFAC-4641-B0F1-D4B05A2D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Consideremos un taxi autónomo:</a:t>
            </a:r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457200" lvl="1" indent="0">
              <a:buNone/>
            </a:pP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879364-3F5A-4452-ADCC-FBE58AC14E8F}"/>
              </a:ext>
            </a:extLst>
          </p:cNvPr>
          <p:cNvSpPr txBox="1"/>
          <p:nvPr/>
        </p:nvSpPr>
        <p:spPr>
          <a:xfrm>
            <a:off x="1390459" y="2958597"/>
            <a:ext cx="30379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  <a:p>
            <a:pPr lvl="1"/>
            <a:r>
              <a:rPr lang="en-US" sz="3000" b="1" dirty="0"/>
              <a:t>P</a:t>
            </a:r>
            <a:r>
              <a:rPr lang="en-US" sz="3000" dirty="0"/>
              <a:t>erformance: ?</a:t>
            </a:r>
          </a:p>
          <a:p>
            <a:pPr lvl="1"/>
            <a:r>
              <a:rPr lang="en-US" sz="3000" b="1" dirty="0"/>
              <a:t>E</a:t>
            </a:r>
            <a:r>
              <a:rPr lang="en-US" sz="3000" dirty="0"/>
              <a:t>nvironment: ?</a:t>
            </a:r>
          </a:p>
          <a:p>
            <a:pPr lvl="1"/>
            <a:r>
              <a:rPr lang="en-US" sz="3000" b="1" dirty="0"/>
              <a:t>A</a:t>
            </a:r>
            <a:r>
              <a:rPr lang="en-US" sz="3000" dirty="0"/>
              <a:t>ctuators: ?</a:t>
            </a:r>
          </a:p>
          <a:p>
            <a:pPr lvl="1"/>
            <a:r>
              <a:rPr lang="en-US" sz="3000" b="1" dirty="0"/>
              <a:t>S</a:t>
            </a:r>
            <a:r>
              <a:rPr lang="en-US" sz="3000" dirty="0"/>
              <a:t>ensors: 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10720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60DAA-3B4F-5D49-A639-64620428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PEAS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97259D-6FF5-4441-B765-A008EAE3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D88170-9530-B644-8566-400767F8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C20790-A9AA-A547-AFC4-6241B884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25</a:t>
            </a:fld>
            <a:endParaRPr lang="es-ES_tradnl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3C4CE03-F96D-A747-9D34-EEAACF551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Consideremos un sistema de diagnóstico automático:</a:t>
            </a:r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457200" lvl="1" indent="0">
              <a:buNone/>
            </a:pPr>
            <a:endParaRPr lang="es-CO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33BE64D-4A73-CE46-A4AB-2AAB9EAA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94" y="2704575"/>
            <a:ext cx="3672904" cy="27432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7576388-0AE3-4A28-9C4C-5D8C723FCE3E}"/>
              </a:ext>
            </a:extLst>
          </p:cNvPr>
          <p:cNvSpPr txBox="1"/>
          <p:nvPr/>
        </p:nvSpPr>
        <p:spPr>
          <a:xfrm>
            <a:off x="1390459" y="2958597"/>
            <a:ext cx="30379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  <a:p>
            <a:pPr lvl="1"/>
            <a:r>
              <a:rPr lang="en-US" sz="3000" b="1" dirty="0"/>
              <a:t>P</a:t>
            </a:r>
            <a:r>
              <a:rPr lang="en-US" sz="3000" dirty="0"/>
              <a:t>erformance: ?</a:t>
            </a:r>
          </a:p>
          <a:p>
            <a:pPr lvl="1"/>
            <a:r>
              <a:rPr lang="en-US" sz="3000" b="1" dirty="0"/>
              <a:t>E</a:t>
            </a:r>
            <a:r>
              <a:rPr lang="en-US" sz="3000" dirty="0"/>
              <a:t>nvironment: ?</a:t>
            </a:r>
          </a:p>
          <a:p>
            <a:pPr lvl="1"/>
            <a:r>
              <a:rPr lang="en-US" sz="3000" b="1" dirty="0"/>
              <a:t>A</a:t>
            </a:r>
            <a:r>
              <a:rPr lang="en-US" sz="3000" dirty="0"/>
              <a:t>ctuators: ?</a:t>
            </a:r>
          </a:p>
          <a:p>
            <a:pPr lvl="1"/>
            <a:r>
              <a:rPr lang="en-US" sz="3000" b="1" dirty="0"/>
              <a:t>S</a:t>
            </a:r>
            <a:r>
              <a:rPr lang="en-US" sz="3000" dirty="0"/>
              <a:t>ensors: 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725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CD789-16AB-2D42-A625-136CE54C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PEAS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8D5B51-1B01-244D-B7D5-774163D1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00B57E-7299-B046-91A6-24E009E2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F3A223-27DA-4142-BAFD-0D065353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26</a:t>
            </a:fld>
            <a:endParaRPr lang="es-ES_tradnl"/>
          </a:p>
        </p:txBody>
      </p:sp>
      <p:pic>
        <p:nvPicPr>
          <p:cNvPr id="1026" name="Picture 2" descr="8 Best Shopping Bots for Online Shopping - EcouponsHub">
            <a:extLst>
              <a:ext uri="{FF2B5EF4-FFF2-40B4-BE49-F238E27FC236}">
                <a16:creationId xmlns:a16="http://schemas.microsoft.com/office/drawing/2014/main" id="{8AFB7575-D825-434A-8CA5-28B7374C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41" y="2971839"/>
            <a:ext cx="3568117" cy="241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A2D70B2-A518-C947-9EE1-FF64BC99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Consideremos un </a:t>
            </a:r>
            <a:r>
              <a:rPr lang="es-CO" i="1" dirty="0" err="1"/>
              <a:t>bot</a:t>
            </a:r>
            <a:r>
              <a:rPr lang="es-CO" dirty="0"/>
              <a:t> de compras:</a:t>
            </a:r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0" indent="0">
              <a:buNone/>
            </a:pPr>
            <a:endParaRPr lang="es-CO" sz="1000" dirty="0"/>
          </a:p>
          <a:p>
            <a:pPr marL="457200" lvl="1" indent="0">
              <a:buNone/>
            </a:pP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188FF9-AB14-4022-8E2F-A6D39697F5FF}"/>
              </a:ext>
            </a:extLst>
          </p:cNvPr>
          <p:cNvSpPr txBox="1"/>
          <p:nvPr/>
        </p:nvSpPr>
        <p:spPr>
          <a:xfrm>
            <a:off x="1390459" y="2958597"/>
            <a:ext cx="30379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  <a:p>
            <a:pPr lvl="1"/>
            <a:r>
              <a:rPr lang="en-US" sz="3000" b="1" dirty="0"/>
              <a:t>P</a:t>
            </a:r>
            <a:r>
              <a:rPr lang="en-US" sz="3000" dirty="0"/>
              <a:t>erformance: ?</a:t>
            </a:r>
          </a:p>
          <a:p>
            <a:pPr lvl="1"/>
            <a:r>
              <a:rPr lang="en-US" sz="3000" b="1" dirty="0"/>
              <a:t>E</a:t>
            </a:r>
            <a:r>
              <a:rPr lang="en-US" sz="3000" dirty="0"/>
              <a:t>nvironment: ?</a:t>
            </a:r>
          </a:p>
          <a:p>
            <a:pPr lvl="1"/>
            <a:r>
              <a:rPr lang="en-US" sz="3000" b="1" dirty="0"/>
              <a:t>A</a:t>
            </a:r>
            <a:r>
              <a:rPr lang="en-US" sz="3000" dirty="0"/>
              <a:t>ctuators: ?</a:t>
            </a:r>
          </a:p>
          <a:p>
            <a:pPr lvl="1"/>
            <a:r>
              <a:rPr lang="en-US" sz="3000" b="1" dirty="0"/>
              <a:t>S</a:t>
            </a:r>
            <a:r>
              <a:rPr lang="en-US" sz="3000" dirty="0"/>
              <a:t>ensors: 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883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Tipos de ambientes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419093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7C22F-82DB-6647-82AE-37ADD045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ambientes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E1491D-BC61-724C-A69B-CC97BFC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09AAD7-F5FD-0949-9A6D-F96752A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B111E-250F-3A4C-A107-B7D98891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28</a:t>
            </a:fld>
            <a:endParaRPr lang="es-ES_tradnl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0F03EB8-12C8-D84F-AE4F-17666F30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065418"/>
              </p:ext>
            </p:extLst>
          </p:nvPr>
        </p:nvGraphicFramePr>
        <p:xfrm>
          <a:off x="838200" y="1690688"/>
          <a:ext cx="10515601" cy="3840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264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766">
                  <a:extLst>
                    <a:ext uri="{9D8B030D-6E8A-4147-A177-3AD203B41FA5}">
                      <a16:colId xmlns:a16="http://schemas.microsoft.com/office/drawing/2014/main" val="199073811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s-ES_tradnl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bg1"/>
                          </a:solidFill>
                        </a:rPr>
                        <a:t>Pacman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solidFill>
                            <a:schemeClr val="bg1"/>
                          </a:solidFill>
                        </a:rPr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bg1"/>
                          </a:solidFill>
                        </a:rPr>
                        <a:t>Diagnóstico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solidFill>
                            <a:schemeClr val="bg1"/>
                          </a:solidFill>
                        </a:rPr>
                        <a:t>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Parqués</a:t>
                      </a:r>
                      <a:endParaRPr lang="es-ES_tradnl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noProof="0"/>
                        <a:t>Observable o parcialmente observable</a:t>
                      </a:r>
                      <a:endParaRPr lang="es-ES_tradnl" sz="1800" baseline="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/>
                        <a:t>Determinístico o estocástico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/>
                        <a:t>Estático o dinámico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/>
                        <a:t>Discreto o continuo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/>
                        <a:t>Episódico o secuencial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 err="1"/>
                        <a:t>Multi</a:t>
                      </a:r>
                      <a:r>
                        <a:rPr lang="es-ES_tradnl" sz="1800" baseline="0" noProof="0" dirty="0"/>
                        <a:t>-agente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s-ES_tradnl" sz="1800" baseline="0" noProof="0" dirty="0"/>
                        <a:t>Métrica de desempeño conocida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4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4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Tipos de agentes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341540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603D0-24FF-534E-9CD4-D26C48F9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agentes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F6032-B2F6-D849-9F94-C10AA10F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Inicialmente podemos clasificar los agentes en cuatro tipos:</a:t>
            </a:r>
          </a:p>
          <a:p>
            <a:pPr marL="0" indent="0">
              <a:buNone/>
            </a:pPr>
            <a:endParaRPr lang="es-CO" sz="500" dirty="0"/>
          </a:p>
          <a:p>
            <a:pPr lvl="1"/>
            <a:r>
              <a:rPr lang="es-CO" sz="2800" dirty="0"/>
              <a:t>Agente reflejo</a:t>
            </a:r>
          </a:p>
          <a:p>
            <a:pPr lvl="1"/>
            <a:r>
              <a:rPr lang="es-CO" sz="2800" dirty="0"/>
              <a:t>Agente reflejo con memoria</a:t>
            </a:r>
          </a:p>
          <a:p>
            <a:pPr lvl="1"/>
            <a:r>
              <a:rPr lang="es-CO" sz="2800" dirty="0"/>
              <a:t>Agente basado en objetivos</a:t>
            </a:r>
          </a:p>
          <a:p>
            <a:pPr lvl="1"/>
            <a:r>
              <a:rPr lang="es-CO" sz="2800" dirty="0"/>
              <a:t>Agente basado en utilidad</a:t>
            </a:r>
          </a:p>
          <a:p>
            <a:pPr marL="457200" lvl="1" indent="0">
              <a:buNone/>
            </a:pPr>
            <a:endParaRPr lang="es-CO" sz="2800" dirty="0"/>
          </a:p>
          <a:p>
            <a:pPr marL="457200" lvl="1" indent="0">
              <a:buNone/>
            </a:pPr>
            <a:r>
              <a:rPr lang="es-CO" sz="2800" dirty="0"/>
              <a:t>¡Todos ellos pueden ser transformados en agentes de aprendizaje!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CFAD-D070-B141-AEA5-A619486C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DD6B5E-A72F-0F4E-B9F0-330CD2A0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F66C5-B727-FC4F-9A65-715394A0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63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762029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Revisión de la sesión anterior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14871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26B51-E117-B14C-90CA-957C7BFA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 reflejo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3D9325-FBBE-0A43-89E3-80CFC84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8D3F5-4364-584B-A803-5A08528D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08547A-9ECA-7041-9915-0871EE60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31</a:t>
            </a:fld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E871DB-690C-8F13-F164-60D5D63C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899458"/>
            <a:ext cx="683990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18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26B51-E117-B14C-90CA-957C7BFA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 reflejo con estado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3D9325-FBBE-0A43-89E3-80CFC84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8D3F5-4364-584B-A803-5A08528D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08547A-9ECA-7041-9915-0871EE60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32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2EFE34-7AB0-5741-7E41-243BCB90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1069" y="1877238"/>
            <a:ext cx="792590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26B51-E117-B14C-90CA-957C7BFA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 basados en objetivos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3D9325-FBBE-0A43-89E3-80CFC84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8D3F5-4364-584B-A803-5A08528D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08547A-9ECA-7041-9915-0871EE60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33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42FC03-AB47-DD57-2155-8EC154A8BD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9810" y="1877238"/>
            <a:ext cx="719237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9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26B51-E117-B14C-90CA-957C7BFA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 basados en utilidad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3D9325-FBBE-0A43-89E3-80CFC84C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8D3F5-4364-584B-A803-5A08528D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08547A-9ECA-7041-9915-0871EE60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34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6B3BDC-EF5B-6680-6755-D2BFC379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7881" y="1932419"/>
            <a:ext cx="669701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8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C3D20-3D63-6447-84F9-ACE3AD1E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 de aprendizaje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C7E57F-D111-E341-B483-B03CBECB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BAACB-3FAF-564A-9196-9B2D1F3F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FE5F9C-0C9E-1A4D-9B43-D184209E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35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CA210D-BD3C-A4BB-3D83-F41D6EEA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7828" y="1570419"/>
            <a:ext cx="689706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429F2-2D71-C140-B5E7-BCFEF52D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representaciones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C25AF5-F266-ED49-B4CB-D594BC9D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A93282-BDFE-A247-AFE5-27DE278D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3A8E99-A15D-AA49-95BB-40BF4189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36</a:t>
            </a:fld>
            <a:endParaRPr lang="es-ES_tradnl"/>
          </a:p>
        </p:txBody>
      </p:sp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7593512C-7B91-5C45-B555-B84269859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02" y="2286409"/>
            <a:ext cx="843356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2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9827B-A38F-A84C-8EB6-4A8C403A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Resumen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50F33-8D6E-424C-B2CA-F344F15E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Un </a:t>
            </a:r>
            <a:r>
              <a:rPr lang="es-CO" sz="2400" b="1" dirty="0"/>
              <a:t>agente</a:t>
            </a:r>
            <a:r>
              <a:rPr lang="es-CO" sz="2400" dirty="0"/>
              <a:t> interactúa con el </a:t>
            </a:r>
            <a:r>
              <a:rPr lang="es-CO" sz="2400" b="1" dirty="0"/>
              <a:t>ambiente</a:t>
            </a:r>
            <a:r>
              <a:rPr lang="es-CO" sz="2400" dirty="0"/>
              <a:t> a través de </a:t>
            </a:r>
            <a:r>
              <a:rPr lang="es-CO" sz="2400" b="1" dirty="0"/>
              <a:t>sensores</a:t>
            </a:r>
            <a:r>
              <a:rPr lang="es-CO" sz="2400" dirty="0"/>
              <a:t> y </a:t>
            </a:r>
            <a:r>
              <a:rPr lang="es-CO" sz="2400" b="1" dirty="0"/>
              <a:t>actuadores</a:t>
            </a:r>
          </a:p>
          <a:p>
            <a:r>
              <a:rPr lang="es-CO" sz="2400" dirty="0"/>
              <a:t>La </a:t>
            </a:r>
            <a:r>
              <a:rPr lang="es-CO" sz="2400" b="1" dirty="0"/>
              <a:t>función</a:t>
            </a:r>
            <a:r>
              <a:rPr lang="es-CO" sz="2400" dirty="0"/>
              <a:t> del </a:t>
            </a:r>
            <a:r>
              <a:rPr lang="es-CO" sz="2400" b="1" dirty="0"/>
              <a:t>agente</a:t>
            </a:r>
            <a:r>
              <a:rPr lang="es-CO" sz="2400" dirty="0"/>
              <a:t> se implementa en el </a:t>
            </a:r>
            <a:r>
              <a:rPr lang="es-CO" sz="2400" b="1" dirty="0"/>
              <a:t>programa</a:t>
            </a:r>
            <a:r>
              <a:rPr lang="es-CO" sz="2400" dirty="0"/>
              <a:t> del </a:t>
            </a:r>
            <a:r>
              <a:rPr lang="es-CO" sz="2400" b="1" dirty="0"/>
              <a:t>agente</a:t>
            </a:r>
            <a:r>
              <a:rPr lang="es-CO" sz="2400" dirty="0"/>
              <a:t>, que a su vez correo en una </a:t>
            </a:r>
            <a:r>
              <a:rPr lang="es-CO" sz="2400" b="1" dirty="0"/>
              <a:t>máquina</a:t>
            </a:r>
            <a:r>
              <a:rPr lang="es-CO" sz="2400" dirty="0"/>
              <a:t> (la función describe que hará el agente bajo todas las circunstancias posibles)</a:t>
            </a:r>
          </a:p>
          <a:p>
            <a:r>
              <a:rPr lang="es-CO" sz="2400" dirty="0"/>
              <a:t>Los </a:t>
            </a:r>
            <a:r>
              <a:rPr lang="es-CO" sz="2400" b="1" dirty="0"/>
              <a:t>agentes</a:t>
            </a:r>
            <a:r>
              <a:rPr lang="es-CO" sz="2400" dirty="0"/>
              <a:t> </a:t>
            </a:r>
            <a:r>
              <a:rPr lang="es-CO" sz="2400" b="1" dirty="0"/>
              <a:t>racionales</a:t>
            </a:r>
            <a:r>
              <a:rPr lang="es-CO" sz="2400" dirty="0"/>
              <a:t> seleccionan las acciones que maximizan el </a:t>
            </a:r>
            <a:r>
              <a:rPr lang="es-CO" sz="2400" b="1" dirty="0"/>
              <a:t>valor</a:t>
            </a:r>
            <a:r>
              <a:rPr lang="es-CO" sz="2400" dirty="0"/>
              <a:t> </a:t>
            </a:r>
            <a:r>
              <a:rPr lang="es-CO" sz="2400" b="1" dirty="0"/>
              <a:t>esperado</a:t>
            </a:r>
            <a:r>
              <a:rPr lang="es-CO" sz="2400" dirty="0"/>
              <a:t> de la </a:t>
            </a:r>
            <a:r>
              <a:rPr lang="es-CO" sz="2400" b="1" dirty="0"/>
              <a:t>utilidad</a:t>
            </a:r>
          </a:p>
          <a:p>
            <a:r>
              <a:rPr lang="es-CO" sz="2400" dirty="0"/>
              <a:t>Para </a:t>
            </a:r>
            <a:r>
              <a:rPr lang="es-CO" sz="2400" b="1" dirty="0"/>
              <a:t>diseñar</a:t>
            </a:r>
            <a:r>
              <a:rPr lang="es-CO" sz="2400" dirty="0"/>
              <a:t> un </a:t>
            </a:r>
            <a:r>
              <a:rPr lang="es-CO" sz="2400" b="1" dirty="0"/>
              <a:t>agente</a:t>
            </a:r>
            <a:r>
              <a:rPr lang="es-CO" sz="2400" dirty="0"/>
              <a:t> es necesario especificar de manera precisa </a:t>
            </a:r>
            <a:r>
              <a:rPr lang="es-CO" sz="2400" b="1" dirty="0"/>
              <a:t>PEAS</a:t>
            </a:r>
          </a:p>
          <a:p>
            <a:r>
              <a:rPr lang="es-CO" sz="2400" b="1" dirty="0"/>
              <a:t>Ambientes</a:t>
            </a:r>
            <a:r>
              <a:rPr lang="es-CO" sz="2400" dirty="0"/>
              <a:t> </a:t>
            </a:r>
            <a:r>
              <a:rPr lang="es-CO" sz="2400" b="1" dirty="0"/>
              <a:t>complejos</a:t>
            </a:r>
            <a:r>
              <a:rPr lang="es-CO" sz="2400" dirty="0"/>
              <a:t> requieren </a:t>
            </a:r>
            <a:r>
              <a:rPr lang="es-CO" sz="2400" b="1" dirty="0"/>
              <a:t>agentes</a:t>
            </a:r>
            <a:r>
              <a:rPr lang="es-CO" sz="2400" dirty="0"/>
              <a:t> </a:t>
            </a:r>
            <a:r>
              <a:rPr lang="es-CO" sz="2400" b="1" dirty="0"/>
              <a:t>complejos</a:t>
            </a:r>
            <a:r>
              <a:rPr lang="es-CO" sz="2400" dirty="0"/>
              <a:t> y representaciones más sofisticadas</a:t>
            </a:r>
            <a:endParaRPr lang="es-CO" sz="2400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D2D11-E15D-2042-A9F0-845F4421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926611-0F7D-7F42-AFB8-2BC613A7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E2EDEF-B8F6-7345-9F03-D9AAC726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285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Revisión de la sesión anterior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600" dirty="0"/>
              <a:t>Inteligencia como un atributo multidimensional de los seres vivos</a:t>
            </a:r>
          </a:p>
          <a:p>
            <a:r>
              <a:rPr lang="es-ES_tradnl" sz="2600" dirty="0"/>
              <a:t>En computación el término inteligencia usualmente se refieren a la idea de racionalidad</a:t>
            </a:r>
          </a:p>
          <a:p>
            <a:r>
              <a:rPr lang="es-ES_tradnl" sz="2600" dirty="0"/>
              <a:t>En este momento la inteligencia artificial (al menos en la mayoría de sus aplicaciones) puede considerarse como una tarea de ingeniería (inteligencia artificial débil)</a:t>
            </a:r>
          </a:p>
          <a:p>
            <a:r>
              <a:rPr lang="es-ES_tradnl" sz="2600" dirty="0"/>
              <a:t>EL proceso de razonamiento puede representarse a través de la lógica y la probabilidad</a:t>
            </a:r>
          </a:p>
          <a:p>
            <a:r>
              <a:rPr lang="es-ES_tradnl" sz="2600" dirty="0"/>
              <a:t>El paradigma dominante en este momento en inteligencia artificial es el paradigma basado en aprendizaje (enfoque estadístico)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endParaRPr lang="es-ES_tradn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369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686F7-F505-D34C-8494-224A8C92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Desarrollo de la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745F8-D448-EB48-9BB1-110677DF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b="1" dirty="0"/>
              <a:t>Los seres humanos humanos desarrollamos la IA para…</a:t>
            </a:r>
          </a:p>
          <a:p>
            <a:pPr lvl="1"/>
            <a:r>
              <a:rPr lang="es-CO" dirty="0"/>
              <a:t>Construir sistemas inteligentes (¡mientras más inteligentes, mejor!)</a:t>
            </a:r>
          </a:p>
          <a:p>
            <a:pPr lvl="1"/>
            <a:r>
              <a:rPr lang="es-CO" dirty="0"/>
              <a:t>Obtener un mejor entendimiento de la inteligencia humana</a:t>
            </a:r>
          </a:p>
          <a:p>
            <a:pPr lvl="1"/>
            <a:r>
              <a:rPr lang="es-CO" dirty="0"/>
              <a:t>Maximizar los beneficios que podemos de ella como:</a:t>
            </a:r>
          </a:p>
          <a:p>
            <a:pPr lvl="1"/>
            <a:endParaRPr lang="es-CO" sz="100" dirty="0"/>
          </a:p>
          <a:p>
            <a:pPr lvl="2"/>
            <a:r>
              <a:rPr lang="es-CO" sz="2300" dirty="0"/>
              <a:t>Nuevos modelos de negocio. </a:t>
            </a:r>
          </a:p>
          <a:p>
            <a:pPr lvl="2"/>
            <a:r>
              <a:rPr lang="es-CO" sz="2300" dirty="0"/>
              <a:t>Ayudar con problemas como: corrupción, equidad, cambio climático, evitar la guerra, exploración espacial.</a:t>
            </a:r>
          </a:p>
          <a:p>
            <a:pPr lvl="2"/>
            <a:r>
              <a:rPr lang="es-CO" sz="2300" dirty="0"/>
              <a:t>Establecer nuevos paradigmas en la investigación científica y en el desarrollo de la industria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3AB5A6-55F7-6745-9D33-F6EDC289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639D52-7069-5249-8A87-1F6593D4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596525-4F02-8544-A7F9-C4FDF4B6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6</a:t>
            </a:fld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A1DBE8-5060-432A-8863-E95D53D0F452}"/>
              </a:ext>
            </a:extLst>
          </p:cNvPr>
          <p:cNvSpPr txBox="1"/>
          <p:nvPr/>
        </p:nvSpPr>
        <p:spPr>
          <a:xfrm>
            <a:off x="3729969" y="5556131"/>
            <a:ext cx="48806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i="1" dirty="0">
                <a:solidFill>
                  <a:srgbClr val="C00000"/>
                </a:solidFill>
              </a:rPr>
              <a:t>¿Qué ocurrirá si tenemos éxito?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845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2A828A-4FF3-034F-A87A-2D2D730D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82" y="325243"/>
            <a:ext cx="11531163" cy="6489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9767F-1FA2-7C4E-BC55-7646FA0445FF}"/>
              </a:ext>
            </a:extLst>
          </p:cNvPr>
          <p:cNvSpPr txBox="1"/>
          <p:nvPr/>
        </p:nvSpPr>
        <p:spPr>
          <a:xfrm>
            <a:off x="328570" y="1490269"/>
            <a:ext cx="50739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It seems probable that once the machine thinking method had started, it would not take long to outstrip our feeble powers. … At some stage therefore we should have to expect the machines to take control </a:t>
            </a:r>
          </a:p>
        </p:txBody>
      </p:sp>
    </p:spTree>
    <p:extLst>
      <p:ext uri="{BB962C8B-B14F-4D97-AF65-F5344CB8AC3E}">
        <p14:creationId xmlns:p14="http://schemas.microsoft.com/office/powerpoint/2010/main" val="407239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8290-ECAC-F547-9041-15675E2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IA en la realidad (al menos en nuestra época)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4DE8C-C7CA-F543-A203-533EB725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>
            <a:normAutofit/>
          </a:bodyPr>
          <a:lstStyle/>
          <a:p>
            <a:r>
              <a:rPr lang="es-ES_tradnl" dirty="0"/>
              <a:t>El objetivo de la inteligencia artificial es únicamente maximizar la realización de los objetivos humamos</a:t>
            </a:r>
          </a:p>
          <a:p>
            <a:r>
              <a:rPr lang="es-ES_tradnl" dirty="0"/>
              <a:t>Inicialmente, los sistemas de IA no están seguros de cuáles son esos objetivos y por lo tanto deben programarse explícitamente</a:t>
            </a:r>
          </a:p>
          <a:p>
            <a:r>
              <a:rPr lang="es-ES_tradnl" dirty="0"/>
              <a:t>El comportamiento humano sirve como referencia para establecer dichos son esos objetivos</a:t>
            </a:r>
          </a:p>
          <a:p>
            <a:r>
              <a:rPr lang="es-ES_tradnl" b="1" i="1" dirty="0"/>
              <a:t>Esta es la tarea esencial de la IA en nuestra época</a:t>
            </a:r>
          </a:p>
          <a:p>
            <a:pPr marL="0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endParaRPr lang="es-ES_tradnl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BCDBA4-625E-754A-B036-EE77B820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F380FF-7991-E74D-9083-4885B905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4A898-F2A0-A246-9FA0-F8AD6064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DF8995-8775-4364-817A-4494B0DB1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5" t="-2828" r="19846" b="7147"/>
          <a:stretch/>
        </p:blipFill>
        <p:spPr>
          <a:xfrm flipH="1">
            <a:off x="10481482" y="4296281"/>
            <a:ext cx="1329518" cy="21965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071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2E357-5435-D54D-8E13-C865D75C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2820348"/>
            <a:ext cx="8994565" cy="1217304"/>
          </a:xfrm>
        </p:spPr>
        <p:txBody>
          <a:bodyPr>
            <a:normAutofit/>
          </a:bodyPr>
          <a:lstStyle/>
          <a:p>
            <a:r>
              <a:rPr lang="es-ES_tradnl" sz="6000" b="1" dirty="0">
                <a:latin typeface="+mj-lt"/>
                <a:ea typeface="+mj-ea"/>
                <a:cs typeface="+mj-cs"/>
              </a:rPr>
              <a:t>La idea de agente</a:t>
            </a:r>
          </a:p>
          <a:p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55473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B3FA6-7A12-024D-BA59-C99A5F3E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93943-D738-344C-A511-00DE4759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1598" cy="4256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600" dirty="0"/>
              <a:t>Un agente es una entidad que </a:t>
            </a:r>
            <a:r>
              <a:rPr lang="es-CO" sz="2600" b="1" dirty="0"/>
              <a:t>percibe</a:t>
            </a:r>
            <a:r>
              <a:rPr lang="es-CO" sz="2600" dirty="0"/>
              <a:t> su ambiente a través de sensores y </a:t>
            </a:r>
            <a:r>
              <a:rPr lang="es-CO" sz="2600" b="1" dirty="0"/>
              <a:t>actúa</a:t>
            </a:r>
            <a:r>
              <a:rPr lang="es-CO" sz="2600" dirty="0"/>
              <a:t> mediante actuadores.</a:t>
            </a:r>
          </a:p>
          <a:p>
            <a:pPr marL="0" indent="0">
              <a:buNone/>
            </a:pPr>
            <a:endParaRPr lang="es-CO" sz="100" dirty="0"/>
          </a:p>
          <a:p>
            <a:pPr lvl="1"/>
            <a:r>
              <a:rPr lang="es-CO" dirty="0"/>
              <a:t>¿Los humanos son agentes?</a:t>
            </a:r>
          </a:p>
          <a:p>
            <a:pPr lvl="1"/>
            <a:r>
              <a:rPr lang="es-CO" dirty="0"/>
              <a:t>¿Los animales son agentes?</a:t>
            </a:r>
          </a:p>
          <a:p>
            <a:pPr lvl="1"/>
            <a:r>
              <a:rPr lang="es-CO" dirty="0"/>
              <a:t>¿Las plantas son agentes?</a:t>
            </a:r>
          </a:p>
          <a:p>
            <a:pPr lvl="1"/>
            <a:r>
              <a:rPr lang="es-CO" dirty="0"/>
              <a:t>¿Un cajero automático es un agente?</a:t>
            </a:r>
          </a:p>
          <a:p>
            <a:pPr lvl="1"/>
            <a:r>
              <a:rPr lang="es-CO" dirty="0"/>
              <a:t>¿Los autos autónomos son agentes?</a:t>
            </a:r>
          </a:p>
          <a:p>
            <a:pPr lvl="1"/>
            <a:endParaRPr lang="es-CO" dirty="0"/>
          </a:p>
          <a:p>
            <a:pPr lvl="1"/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F527C-4751-CD47-919C-9395B874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Inteligencia artificial</a:t>
            </a:r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D5C52C-CF1E-C142-BDAC-711915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Juan P. Ospina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827CAA-D682-4947-8707-86D2CAE2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A43F-A83E-BC46-A052-A91816E3303D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D8DB4A37-2751-BB4E-9E3C-F4510EEE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58" y="2517744"/>
            <a:ext cx="5444339" cy="25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1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14E90F4B2E7C4498B58A49F57A39C2" ma:contentTypeVersion="12" ma:contentTypeDescription="Crear nuevo documento." ma:contentTypeScope="" ma:versionID="35329d32cc0039af4d08d03982e1bbef">
  <xsd:schema xmlns:xsd="http://www.w3.org/2001/XMLSchema" xmlns:xs="http://www.w3.org/2001/XMLSchema" xmlns:p="http://schemas.microsoft.com/office/2006/metadata/properties" xmlns:ns2="f529ccd1-4c28-4ef1-acbb-89064dea2c5a" xmlns:ns3="628290f2-d914-4451-999a-e524b4c83327" targetNamespace="http://schemas.microsoft.com/office/2006/metadata/properties" ma:root="true" ma:fieldsID="10bd039c97532e1017cad8a60539365f" ns2:_="" ns3:_="">
    <xsd:import namespace="f529ccd1-4c28-4ef1-acbb-89064dea2c5a"/>
    <xsd:import namespace="628290f2-d914-4451-999a-e524b4c83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29ccd1-4c28-4ef1-acbb-89064dea2c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7fce47ff-4d1a-4219-a761-bbf30ebff4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290f2-d914-4451-999a-e524b4c8332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f3d7c46-6d9f-434f-bb31-f69b6e902740}" ma:internalName="TaxCatchAll" ma:showField="CatchAllData" ma:web="628290f2-d914-4451-999a-e524b4c833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29ccd1-4c28-4ef1-acbb-89064dea2c5a">
      <Terms xmlns="http://schemas.microsoft.com/office/infopath/2007/PartnerControls"/>
    </lcf76f155ced4ddcb4097134ff3c332f>
    <TaxCatchAll xmlns="628290f2-d914-4451-999a-e524b4c83327" xsi:nil="true"/>
  </documentManagement>
</p:properties>
</file>

<file path=customXml/itemProps1.xml><?xml version="1.0" encoding="utf-8"?>
<ds:datastoreItem xmlns:ds="http://schemas.openxmlformats.org/officeDocument/2006/customXml" ds:itemID="{A2A11AED-4408-4E2F-9E3F-52CAAF931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29ccd1-4c28-4ef1-acbb-89064dea2c5a"/>
    <ds:schemaRef ds:uri="628290f2-d914-4451-999a-e524b4c833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5DF525-3FD2-4F3F-AC96-4CAF6A6B13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86674B-1D2C-4D26-826B-32559AB7A84E}">
  <ds:schemaRefs>
    <ds:schemaRef ds:uri="http://schemas.microsoft.com/office/2006/metadata/properties"/>
    <ds:schemaRef ds:uri="http://schemas.microsoft.com/office/infopath/2007/PartnerControls"/>
    <ds:schemaRef ds:uri="f529ccd1-4c28-4ef1-acbb-89064dea2c5a"/>
    <ds:schemaRef ds:uri="628290f2-d914-4451-999a-e524b4c833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1547</Words>
  <Application>Microsoft Office PowerPoint</Application>
  <PresentationFormat>Panorámica</PresentationFormat>
  <Paragraphs>357</Paragraphs>
  <Slides>36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Inteligencia Artificial</vt:lpstr>
      <vt:lpstr>Contenido</vt:lpstr>
      <vt:lpstr>Presentación de PowerPoint</vt:lpstr>
      <vt:lpstr>Revisión de la sesión anterior</vt:lpstr>
      <vt:lpstr>Desarrollo de la IA</vt:lpstr>
      <vt:lpstr>Presentación de PowerPoint</vt:lpstr>
      <vt:lpstr>IA en la realidad (al menos en nuestra época)</vt:lpstr>
      <vt:lpstr>Presentación de PowerPoint</vt:lpstr>
      <vt:lpstr>Agentes</vt:lpstr>
      <vt:lpstr>Agentes</vt:lpstr>
      <vt:lpstr>Agentes</vt:lpstr>
      <vt:lpstr>Agentes</vt:lpstr>
      <vt:lpstr>Agentes</vt:lpstr>
      <vt:lpstr>Presentación de PowerPoint</vt:lpstr>
      <vt:lpstr>Racionalidad</vt:lpstr>
      <vt:lpstr>Racionalidad</vt:lpstr>
      <vt:lpstr>Racionalidad</vt:lpstr>
      <vt:lpstr>Racionalidad</vt:lpstr>
      <vt:lpstr>Racionalidad</vt:lpstr>
      <vt:lpstr>Racionalidad</vt:lpstr>
      <vt:lpstr>Presentación de PowerPoint</vt:lpstr>
      <vt:lpstr>PEAS</vt:lpstr>
      <vt:lpstr>PEAS</vt:lpstr>
      <vt:lpstr>PEAS</vt:lpstr>
      <vt:lpstr>PEAS</vt:lpstr>
      <vt:lpstr>Presentación de PowerPoint</vt:lpstr>
      <vt:lpstr>Tipos de ambientes</vt:lpstr>
      <vt:lpstr>Presentación de PowerPoint</vt:lpstr>
      <vt:lpstr>Tipos de agentes</vt:lpstr>
      <vt:lpstr>Agente reflejo</vt:lpstr>
      <vt:lpstr>Agente reflejo con estado</vt:lpstr>
      <vt:lpstr>Agentes basados en objetivos</vt:lpstr>
      <vt:lpstr>Agentes basados en utilidad</vt:lpstr>
      <vt:lpstr>Agente de aprendizaje</vt:lpstr>
      <vt:lpstr>Tipos de representaciones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automático</dc:title>
  <dc:creator>:Docentes Ingeniería de Software: Juan Pablo Ospina Lopez</dc:creator>
  <cp:lastModifiedBy>Juan Pablo Ospina Lopez</cp:lastModifiedBy>
  <cp:revision>324</cp:revision>
  <cp:lastPrinted>2021-04-23T15:47:48Z</cp:lastPrinted>
  <dcterms:created xsi:type="dcterms:W3CDTF">2021-04-13T01:11:05Z</dcterms:created>
  <dcterms:modified xsi:type="dcterms:W3CDTF">2025-02-26T04:38:15Z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0x0101004614E90F4B2E7C4498B58A49F57A39C2</vt:lpwstr>
  </property>
  <property fmtid="{D5CDD505-2E9C-101B-9397-08002B2CF9AE}" pid="3" name="MediaServiceImageTags">
    <vt:lpwstr/>
  </property>
</Properties>
</file>